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56" r:id="rId2"/>
    <p:sldId id="257" r:id="rId3"/>
    <p:sldId id="258" r:id="rId4"/>
    <p:sldId id="260" r:id="rId5"/>
    <p:sldId id="261" r:id="rId6"/>
    <p:sldId id="262" r:id="rId7"/>
    <p:sldId id="263" r:id="rId8"/>
    <p:sldId id="264" r:id="rId9"/>
    <p:sldId id="265" r:id="rId10"/>
    <p:sldId id="288" r:id="rId11"/>
    <p:sldId id="287" r:id="rId12"/>
    <p:sldId id="266" r:id="rId13"/>
    <p:sldId id="289" r:id="rId14"/>
    <p:sldId id="267" r:id="rId15"/>
    <p:sldId id="270" r:id="rId16"/>
    <p:sldId id="279" r:id="rId17"/>
    <p:sldId id="271" r:id="rId18"/>
    <p:sldId id="277" r:id="rId19"/>
    <p:sldId id="273" r:id="rId20"/>
    <p:sldId id="274" r:id="rId21"/>
    <p:sldId id="272" r:id="rId22"/>
    <p:sldId id="275" r:id="rId23"/>
    <p:sldId id="278" r:id="rId24"/>
    <p:sldId id="276" r:id="rId25"/>
    <p:sldId id="280" r:id="rId26"/>
    <p:sldId id="281" r:id="rId27"/>
    <p:sldId id="282" r:id="rId28"/>
    <p:sldId id="290" r:id="rId29"/>
    <p:sldId id="283" r:id="rId30"/>
    <p:sldId id="284" r:id="rId31"/>
    <p:sldId id="285" r:id="rId32"/>
    <p:sldId id="293" r:id="rId33"/>
    <p:sldId id="292" r:id="rId34"/>
    <p:sldId id="291" r:id="rId35"/>
    <p:sldId id="294" r:id="rId36"/>
    <p:sldId id="295"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8C83"/>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34" autoAdjust="0"/>
    <p:restoredTop sz="93127" autoAdjust="0"/>
  </p:normalViewPr>
  <p:slideViewPr>
    <p:cSldViewPr snapToGrid="0">
      <p:cViewPr varScale="1">
        <p:scale>
          <a:sx n="109" d="100"/>
          <a:sy n="109" d="100"/>
        </p:scale>
        <p:origin x="972"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80" d="100"/>
        <a:sy n="80" d="100"/>
      </p:scale>
      <p:origin x="0" y="0"/>
    </p:cViewPr>
  </p:sorterViewPr>
  <p:notesViewPr>
    <p:cSldViewPr snapToGrid="0">
      <p:cViewPr>
        <p:scale>
          <a:sx n="150" d="100"/>
          <a:sy n="150" d="100"/>
        </p:scale>
        <p:origin x="2106" y="-40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CC247C7-FA5B-E595-4993-3E9B224A57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A418850F-A6AF-5E7C-A5A4-A4FABA6BC4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D695BD-665D-43BC-9B7F-920E0FC27284}" type="datetimeFigureOut">
              <a:rPr lang="fr-FR" smtClean="0"/>
              <a:t>29/05/2024</a:t>
            </a:fld>
            <a:endParaRPr lang="fr-FR"/>
          </a:p>
        </p:txBody>
      </p:sp>
      <p:sp>
        <p:nvSpPr>
          <p:cNvPr id="4" name="Espace réservé du pied de page 3">
            <a:extLst>
              <a:ext uri="{FF2B5EF4-FFF2-40B4-BE49-F238E27FC236}">
                <a16:creationId xmlns:a16="http://schemas.microsoft.com/office/drawing/2014/main" id="{9BA4C186-8856-4A9E-FE59-255D5452A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B9AD339-1144-295F-FCA5-EB759205AA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E12F50-DE51-42EA-AF90-94BB52E35559}" type="slidenum">
              <a:rPr lang="fr-FR" sz="2000" smtClean="0"/>
              <a:t>‹N°›</a:t>
            </a:fld>
            <a:endParaRPr lang="fr-FR" sz="2000" dirty="0"/>
          </a:p>
        </p:txBody>
      </p:sp>
    </p:spTree>
    <p:extLst>
      <p:ext uri="{BB962C8B-B14F-4D97-AF65-F5344CB8AC3E}">
        <p14:creationId xmlns:p14="http://schemas.microsoft.com/office/powerpoint/2010/main" val="16659208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D5C0F-CEE1-5648-8097-E0037AC7AC70}" type="datetimeFigureOut">
              <a:rPr lang="fr-FR" smtClean="0"/>
              <a:t>29/05/2024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047FD6-9982-E74D-BC91-6C7178BC52B1}" type="slidenum">
              <a:rPr lang="fr-FR" smtClean="0"/>
              <a:t>‹N°›</a:t>
            </a:fld>
            <a:endParaRPr lang="fr-FR"/>
          </a:p>
        </p:txBody>
      </p:sp>
    </p:spTree>
    <p:extLst>
      <p:ext uri="{BB962C8B-B14F-4D97-AF65-F5344CB8AC3E}">
        <p14:creationId xmlns:p14="http://schemas.microsoft.com/office/powerpoint/2010/main" val="3333436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a:t>
            </a:fld>
            <a:endParaRPr lang="fr-FR"/>
          </a:p>
        </p:txBody>
      </p:sp>
    </p:spTree>
    <p:extLst>
      <p:ext uri="{BB962C8B-B14F-4D97-AF65-F5344CB8AC3E}">
        <p14:creationId xmlns:p14="http://schemas.microsoft.com/office/powerpoint/2010/main" val="415267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Cas d’utilisation : Modélisation des fonctionnalités  qu’offre un système au utilisateur.</a:t>
            </a:r>
          </a:p>
          <a:p>
            <a:endParaRPr lang="fr-FR" dirty="0"/>
          </a:p>
          <a:p>
            <a:r>
              <a:rPr lang="fr-FR" dirty="0"/>
              <a:t>Acteur :  Ce sont tous les utilisateurs externes au système, cela peut être des humain ou d’autre programmes</a:t>
            </a:r>
          </a:p>
          <a:p>
            <a:endParaRPr lang="fr-FR" dirty="0"/>
          </a:p>
          <a:p>
            <a:r>
              <a:rPr lang="fr-FR" dirty="0"/>
              <a:t>Héritage ou généralisation, c’est le fait qu’un acteur hérite de toutes les fonctionnalités d’un autre acteur tout en gardant les siennes</a:t>
            </a:r>
          </a:p>
          <a:p>
            <a:endParaRPr lang="fr-FR" dirty="0"/>
          </a:p>
          <a:p>
            <a:r>
              <a:rPr lang="fr-FR" dirty="0" err="1"/>
              <a:t>Include</a:t>
            </a:r>
            <a:r>
              <a:rPr lang="fr-FR" dirty="0"/>
              <a:t> c’est la relation entre 2 use case. Cette relation est obligatoire pour le déroulement de l’utilisation</a:t>
            </a:r>
          </a:p>
          <a:p>
            <a:endParaRPr lang="fr-FR" dirty="0"/>
          </a:p>
          <a:p>
            <a:r>
              <a:rPr lang="fr-FR" dirty="0" err="1"/>
              <a:t>Extend</a:t>
            </a:r>
            <a:r>
              <a:rPr lang="fr-FR" dirty="0"/>
              <a:t> : c’est la relation entre 2 use case. Cette relation est non obligatoire pour le déroulement de l’utilisation</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10</a:t>
            </a:fld>
            <a:endParaRPr lang="fr-FR"/>
          </a:p>
        </p:txBody>
      </p:sp>
    </p:spTree>
    <p:extLst>
      <p:ext uri="{BB962C8B-B14F-4D97-AF65-F5344CB8AC3E}">
        <p14:creationId xmlns:p14="http://schemas.microsoft.com/office/powerpoint/2010/main" val="1638672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Cas d’utilisation : Modélisation des fonctionnalités  qu’offre un système au utilisateur.</a:t>
            </a:r>
          </a:p>
          <a:p>
            <a:endParaRPr lang="fr-FR" dirty="0"/>
          </a:p>
          <a:p>
            <a:r>
              <a:rPr lang="fr-FR" dirty="0"/>
              <a:t>Acteur :  Ce sont tous les utilisateurs externes au système, cela peut être des humain ou d’autre programmes</a:t>
            </a:r>
          </a:p>
          <a:p>
            <a:endParaRPr lang="fr-FR" dirty="0"/>
          </a:p>
          <a:p>
            <a:r>
              <a:rPr lang="fr-FR" dirty="0"/>
              <a:t>Héritage ou généralisation, c’est le fait qu’un acteur hérite de toutes les fonctionnalités d’un autre acteur tout en gardant les siennes</a:t>
            </a:r>
          </a:p>
          <a:p>
            <a:endParaRPr lang="fr-FR" dirty="0"/>
          </a:p>
          <a:p>
            <a:r>
              <a:rPr lang="fr-FR" dirty="0" err="1"/>
              <a:t>Include</a:t>
            </a:r>
            <a:r>
              <a:rPr lang="fr-FR" dirty="0"/>
              <a:t> c’est la relation entre 2 use case. Cette relation est obligatoire pour le déroulement de l’utilisation</a:t>
            </a:r>
          </a:p>
          <a:p>
            <a:endParaRPr lang="fr-FR" dirty="0"/>
          </a:p>
          <a:p>
            <a:r>
              <a:rPr lang="fr-FR" dirty="0" err="1"/>
              <a:t>Extend</a:t>
            </a:r>
            <a:r>
              <a:rPr lang="fr-FR" dirty="0"/>
              <a:t> : c’est la relation entre 2 use case. Cette relation est non obligatoire pour le déroulement de l’utilisation</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11</a:t>
            </a:fld>
            <a:endParaRPr lang="fr-FR"/>
          </a:p>
        </p:txBody>
      </p:sp>
    </p:spTree>
    <p:extLst>
      <p:ext uri="{BB962C8B-B14F-4D97-AF65-F5344CB8AC3E}">
        <p14:creationId xmlns:p14="http://schemas.microsoft.com/office/powerpoint/2010/main" val="1990110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diagramme d’activité sert à représenter de façon visuelle une fonctionnalité ou un process autrement dit les use case d’un système. C’est en gros une cartographie d’un process afin de le rendre lisible.</a:t>
            </a:r>
          </a:p>
          <a:p>
            <a:endParaRPr lang="fr-FR" dirty="0"/>
          </a:p>
          <a:p>
            <a:r>
              <a:rPr lang="fr-FR" dirty="0"/>
              <a:t>Dans cette présentation je décris le process de l’enregistrement d’un compte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12</a:t>
            </a:fld>
            <a:endParaRPr lang="fr-FR"/>
          </a:p>
        </p:txBody>
      </p:sp>
    </p:spTree>
    <p:extLst>
      <p:ext uri="{BB962C8B-B14F-4D97-AF65-F5344CB8AC3E}">
        <p14:creationId xmlns:p14="http://schemas.microsoft.com/office/powerpoint/2010/main" val="3886324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Scenario nominal : C’est la description du chemin sans erreur de l’exécution du cas d’utilisation</a:t>
            </a:r>
          </a:p>
          <a:p>
            <a:endParaRPr lang="fr-FR" dirty="0"/>
          </a:p>
          <a:p>
            <a:r>
              <a:rPr lang="fr-FR" dirty="0"/>
              <a:t>Scenario alternatif : C’est la description d’un chemin mit en erreur qui peut être rectifier pour revenir sur le chemin nominal</a:t>
            </a:r>
          </a:p>
          <a:p>
            <a:endParaRPr lang="fr-FR" dirty="0"/>
          </a:p>
          <a:p>
            <a:r>
              <a:rPr lang="fr-FR" dirty="0"/>
              <a:t>Scenario d’erreur : C’est la description du chemin mit en échec</a:t>
            </a:r>
          </a:p>
          <a:p>
            <a:endParaRPr lang="fr-FR" dirty="0"/>
          </a:p>
          <a:p>
            <a:r>
              <a:rPr lang="fr-FR" dirty="0"/>
              <a:t>Message _______&gt; Message d’envoi</a:t>
            </a:r>
          </a:p>
          <a:p>
            <a:r>
              <a:rPr lang="fr-FR" dirty="0" err="1"/>
              <a:t>Reply</a:t>
            </a:r>
            <a:r>
              <a:rPr lang="fr-FR" dirty="0"/>
              <a:t> message - - -&gt; Message de retour</a:t>
            </a:r>
          </a:p>
          <a:p>
            <a:r>
              <a:rPr lang="fr-FR" dirty="0"/>
              <a:t>Self message  : Action </a:t>
            </a:r>
            <a:r>
              <a:rPr lang="fr-FR"/>
              <a:t>à l’intrieur </a:t>
            </a:r>
            <a:r>
              <a:rPr lang="fr-FR" dirty="0"/>
              <a:t>du bloc </a:t>
            </a:r>
          </a:p>
          <a:p>
            <a:endParaRPr lang="fr-FR" dirty="0"/>
          </a:p>
          <a:p>
            <a:endParaRPr lang="fr-FR" dirty="0"/>
          </a:p>
          <a:p>
            <a:r>
              <a:rPr lang="fr-FR" dirty="0"/>
              <a:t>PRESENTATION DU SITE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13</a:t>
            </a:fld>
            <a:endParaRPr lang="fr-FR"/>
          </a:p>
        </p:txBody>
      </p:sp>
    </p:spTree>
    <p:extLst>
      <p:ext uri="{BB962C8B-B14F-4D97-AF65-F5344CB8AC3E}">
        <p14:creationId xmlns:p14="http://schemas.microsoft.com/office/powerpoint/2010/main" val="3765166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Etat initial : C’est le point de départ, il est toujours placé dans la partie système qui est dans l’attente d’une action au moment </a:t>
            </a:r>
            <a:r>
              <a:rPr lang="fr-FR" dirty="0" err="1"/>
              <a:t>T</a:t>
            </a:r>
            <a:endParaRPr lang="fr-FR" dirty="0"/>
          </a:p>
          <a:p>
            <a:endParaRPr lang="fr-FR" dirty="0"/>
          </a:p>
          <a:p>
            <a:endParaRPr lang="fr-FR" dirty="0"/>
          </a:p>
          <a:p>
            <a:r>
              <a:rPr lang="fr-FR" dirty="0" err="1"/>
              <a:t>Accept</a:t>
            </a:r>
            <a:r>
              <a:rPr lang="fr-FR" dirty="0"/>
              <a:t> signal : C’est le déclencheur de l’action. Il reçoit un signal de l’extérieur du système afin de déclencher une action. </a:t>
            </a:r>
          </a:p>
          <a:p>
            <a:r>
              <a:rPr lang="fr-FR" dirty="0"/>
              <a:t>Il est majoritairement lancé par l’internaute quand il clic sur la création de compte</a:t>
            </a:r>
          </a:p>
          <a:p>
            <a:endParaRPr lang="fr-FR" dirty="0"/>
          </a:p>
          <a:p>
            <a:r>
              <a:rPr lang="fr-FR" dirty="0"/>
              <a:t>Les actions sont toutes les étapes du cheminement de l’activités représenter par un rectangle et une phrase indiquant l’action</a:t>
            </a:r>
          </a:p>
          <a:p>
            <a:endParaRPr lang="fr-FR" dirty="0"/>
          </a:p>
          <a:p>
            <a:r>
              <a:rPr lang="fr-FR" dirty="0"/>
              <a:t>Les décisions :  Représenté par un losange, le nœud de décision c’est un nœud de contrôle qui permet de faire un choix entre deux flots (chemins) sortants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Nœud de fin de flot : Re présenté par un croix dans un cercle, il indique la fin d’un flot qui n’a aucune incidence sur le reste de l’activité.</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Sent signal : Quand le signal sort de l’action une fois fini</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14</a:t>
            </a:fld>
            <a:endParaRPr lang="fr-FR"/>
          </a:p>
        </p:txBody>
      </p:sp>
    </p:spTree>
    <p:extLst>
      <p:ext uri="{BB962C8B-B14F-4D97-AF65-F5344CB8AC3E}">
        <p14:creationId xmlns:p14="http://schemas.microsoft.com/office/powerpoint/2010/main" val="503054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Scenario nominal : C’est la description du chemin sans erreur de l’exécution du cas d’utilisation</a:t>
            </a:r>
          </a:p>
          <a:p>
            <a:endParaRPr lang="fr-FR" dirty="0"/>
          </a:p>
          <a:p>
            <a:r>
              <a:rPr lang="fr-FR" dirty="0"/>
              <a:t>Scenario alternatif : C’est la description d’un chemin mit en erreur qui peut être rectifier pour revenir sur le chemin nominal</a:t>
            </a:r>
          </a:p>
          <a:p>
            <a:endParaRPr lang="fr-FR" dirty="0"/>
          </a:p>
          <a:p>
            <a:r>
              <a:rPr lang="fr-FR" dirty="0"/>
              <a:t>Scenario d’erreur : C’est la description du chemin mit en échec</a:t>
            </a:r>
          </a:p>
          <a:p>
            <a:endParaRPr lang="fr-FR" dirty="0"/>
          </a:p>
          <a:p>
            <a:r>
              <a:rPr lang="fr-FR" dirty="0"/>
              <a:t>Message _______&gt; Message d’envoi</a:t>
            </a:r>
          </a:p>
          <a:p>
            <a:r>
              <a:rPr lang="fr-FR" dirty="0" err="1"/>
              <a:t>Reply</a:t>
            </a:r>
            <a:r>
              <a:rPr lang="fr-FR" dirty="0"/>
              <a:t> message - - -&gt; Message de retour</a:t>
            </a:r>
          </a:p>
          <a:p>
            <a:r>
              <a:rPr lang="fr-FR" dirty="0"/>
              <a:t>Self message  : Action </a:t>
            </a:r>
            <a:r>
              <a:rPr lang="fr-FR"/>
              <a:t>à l’intrieur </a:t>
            </a:r>
            <a:r>
              <a:rPr lang="fr-FR" dirty="0"/>
              <a:t>du bloc </a:t>
            </a:r>
          </a:p>
          <a:p>
            <a:endParaRPr lang="fr-FR" dirty="0"/>
          </a:p>
          <a:p>
            <a:endParaRPr lang="fr-FR" dirty="0"/>
          </a:p>
          <a:p>
            <a:r>
              <a:rPr lang="fr-FR" dirty="0"/>
              <a:t>PRESENTATION DU SITE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15</a:t>
            </a:fld>
            <a:endParaRPr lang="fr-FR"/>
          </a:p>
        </p:txBody>
      </p:sp>
    </p:spTree>
    <p:extLst>
      <p:ext uri="{BB962C8B-B14F-4D97-AF65-F5344CB8AC3E}">
        <p14:creationId xmlns:p14="http://schemas.microsoft.com/office/powerpoint/2010/main" val="2508036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17</a:t>
            </a:fld>
            <a:endParaRPr lang="fr-FR"/>
          </a:p>
        </p:txBody>
      </p:sp>
    </p:spTree>
    <p:extLst>
      <p:ext uri="{BB962C8B-B14F-4D97-AF65-F5344CB8AC3E}">
        <p14:creationId xmlns:p14="http://schemas.microsoft.com/office/powerpoint/2010/main" val="2134156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18</a:t>
            </a:fld>
            <a:endParaRPr lang="fr-FR"/>
          </a:p>
        </p:txBody>
      </p:sp>
    </p:spTree>
    <p:extLst>
      <p:ext uri="{BB962C8B-B14F-4D97-AF65-F5344CB8AC3E}">
        <p14:creationId xmlns:p14="http://schemas.microsoft.com/office/powerpoint/2010/main" val="2660274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19</a:t>
            </a:fld>
            <a:endParaRPr lang="fr-FR"/>
          </a:p>
        </p:txBody>
      </p:sp>
    </p:spTree>
    <p:extLst>
      <p:ext uri="{BB962C8B-B14F-4D97-AF65-F5344CB8AC3E}">
        <p14:creationId xmlns:p14="http://schemas.microsoft.com/office/powerpoint/2010/main" val="1899370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20</a:t>
            </a:fld>
            <a:endParaRPr lang="fr-FR"/>
          </a:p>
        </p:txBody>
      </p:sp>
    </p:spTree>
    <p:extLst>
      <p:ext uri="{BB962C8B-B14F-4D97-AF65-F5344CB8AC3E}">
        <p14:creationId xmlns:p14="http://schemas.microsoft.com/office/powerpoint/2010/main" val="3742089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a:t>
            </a:fld>
            <a:endParaRPr lang="fr-FR"/>
          </a:p>
        </p:txBody>
      </p:sp>
    </p:spTree>
    <p:extLst>
      <p:ext uri="{BB962C8B-B14F-4D97-AF65-F5344CB8AC3E}">
        <p14:creationId xmlns:p14="http://schemas.microsoft.com/office/powerpoint/2010/main" val="1816599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21</a:t>
            </a:fld>
            <a:endParaRPr lang="fr-FR"/>
          </a:p>
        </p:txBody>
      </p:sp>
    </p:spTree>
    <p:extLst>
      <p:ext uri="{BB962C8B-B14F-4D97-AF65-F5344CB8AC3E}">
        <p14:creationId xmlns:p14="http://schemas.microsoft.com/office/powerpoint/2010/main" val="1243191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22</a:t>
            </a:fld>
            <a:endParaRPr lang="fr-FR"/>
          </a:p>
        </p:txBody>
      </p:sp>
    </p:spTree>
    <p:extLst>
      <p:ext uri="{BB962C8B-B14F-4D97-AF65-F5344CB8AC3E}">
        <p14:creationId xmlns:p14="http://schemas.microsoft.com/office/powerpoint/2010/main" val="1449003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24</a:t>
            </a:fld>
            <a:endParaRPr lang="fr-FR"/>
          </a:p>
        </p:txBody>
      </p:sp>
    </p:spTree>
    <p:extLst>
      <p:ext uri="{BB962C8B-B14F-4D97-AF65-F5344CB8AC3E}">
        <p14:creationId xmlns:p14="http://schemas.microsoft.com/office/powerpoint/2010/main" val="1676969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25</a:t>
            </a:fld>
            <a:endParaRPr lang="fr-FR"/>
          </a:p>
        </p:txBody>
      </p:sp>
    </p:spTree>
    <p:extLst>
      <p:ext uri="{BB962C8B-B14F-4D97-AF65-F5344CB8AC3E}">
        <p14:creationId xmlns:p14="http://schemas.microsoft.com/office/powerpoint/2010/main" val="2390159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26</a:t>
            </a:fld>
            <a:endParaRPr lang="fr-FR"/>
          </a:p>
        </p:txBody>
      </p:sp>
    </p:spTree>
    <p:extLst>
      <p:ext uri="{BB962C8B-B14F-4D97-AF65-F5344CB8AC3E}">
        <p14:creationId xmlns:p14="http://schemas.microsoft.com/office/powerpoint/2010/main" val="741397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27</a:t>
            </a:fld>
            <a:endParaRPr lang="fr-FR"/>
          </a:p>
        </p:txBody>
      </p:sp>
    </p:spTree>
    <p:extLst>
      <p:ext uri="{BB962C8B-B14F-4D97-AF65-F5344CB8AC3E}">
        <p14:creationId xmlns:p14="http://schemas.microsoft.com/office/powerpoint/2010/main" val="2243501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28</a:t>
            </a:fld>
            <a:endParaRPr lang="fr-FR"/>
          </a:p>
        </p:txBody>
      </p:sp>
    </p:spTree>
    <p:extLst>
      <p:ext uri="{BB962C8B-B14F-4D97-AF65-F5344CB8AC3E}">
        <p14:creationId xmlns:p14="http://schemas.microsoft.com/office/powerpoint/2010/main" val="3600821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29</a:t>
            </a:fld>
            <a:endParaRPr lang="fr-FR"/>
          </a:p>
        </p:txBody>
      </p:sp>
    </p:spTree>
    <p:extLst>
      <p:ext uri="{BB962C8B-B14F-4D97-AF65-F5344CB8AC3E}">
        <p14:creationId xmlns:p14="http://schemas.microsoft.com/office/powerpoint/2010/main" val="25999317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30</a:t>
            </a:fld>
            <a:endParaRPr lang="fr-FR"/>
          </a:p>
        </p:txBody>
      </p:sp>
    </p:spTree>
    <p:extLst>
      <p:ext uri="{BB962C8B-B14F-4D97-AF65-F5344CB8AC3E}">
        <p14:creationId xmlns:p14="http://schemas.microsoft.com/office/powerpoint/2010/main" val="436464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32</a:t>
            </a:fld>
            <a:endParaRPr lang="fr-FR"/>
          </a:p>
        </p:txBody>
      </p:sp>
    </p:spTree>
    <p:extLst>
      <p:ext uri="{BB962C8B-B14F-4D97-AF65-F5344CB8AC3E}">
        <p14:creationId xmlns:p14="http://schemas.microsoft.com/office/powerpoint/2010/main" val="690998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kern="1800" dirty="0">
                <a:solidFill>
                  <a:srgbClr val="002060"/>
                </a:solidFill>
                <a:effectLst/>
                <a:latin typeface="Calibri Light" panose="020F0302020204030204" pitchFamily="34" charset="0"/>
                <a:ea typeface="Times New Roman" panose="02020603050405020304" pitchFamily="18" charset="0"/>
              </a:rPr>
              <a:t>In this period where the temperature is abnormally high and people use more and more fossil </a:t>
            </a:r>
            <a:r>
              <a:rPr lang="en-US" sz="1200" kern="1800" dirty="0" err="1">
                <a:solidFill>
                  <a:srgbClr val="002060"/>
                </a:solidFill>
                <a:effectLst/>
                <a:latin typeface="Calibri Light" panose="020F0302020204030204" pitchFamily="34" charset="0"/>
                <a:ea typeface="Times New Roman" panose="02020603050405020304" pitchFamily="18" charset="0"/>
              </a:rPr>
              <a:t>energie</a:t>
            </a:r>
            <a:r>
              <a:rPr lang="en-US" sz="1200" kern="1800" dirty="0">
                <a:solidFill>
                  <a:srgbClr val="002060"/>
                </a:solidFill>
                <a:effectLst/>
                <a:latin typeface="Calibri Light" panose="020F0302020204030204" pitchFamily="34" charset="0"/>
                <a:ea typeface="Times New Roman" panose="02020603050405020304" pitchFamily="18" charset="0"/>
              </a:rPr>
              <a:t> in their current life. </a:t>
            </a:r>
            <a:endParaRPr lang="fr-FR" sz="1200" kern="1800" dirty="0">
              <a:solidFill>
                <a:srgbClr val="002060"/>
              </a:solidFill>
              <a:effectLst/>
              <a:latin typeface="Calibri Light" panose="020F0302020204030204" pitchFamily="34" charset="0"/>
            </a:endParaRPr>
          </a:p>
          <a:p>
            <a:r>
              <a:rPr lang="fr-FR" sz="1200" kern="1800" dirty="0">
                <a:solidFill>
                  <a:srgbClr val="002060"/>
                </a:solidFill>
                <a:effectLst/>
                <a:latin typeface="Calibri Light" panose="020F0302020204030204" pitchFamily="34" charset="0"/>
              </a:rPr>
              <a:t>Our co2 </a:t>
            </a:r>
            <a:r>
              <a:rPr lang="fr-FR" sz="1200" kern="1800" dirty="0" err="1">
                <a:solidFill>
                  <a:srgbClr val="002060"/>
                </a:solidFill>
                <a:effectLst/>
                <a:latin typeface="Calibri Light" panose="020F0302020204030204" pitchFamily="34" charset="0"/>
              </a:rPr>
              <a:t>emision</a:t>
            </a:r>
            <a:r>
              <a:rPr lang="fr-FR" sz="1200" kern="1800" dirty="0">
                <a:solidFill>
                  <a:srgbClr val="002060"/>
                </a:solidFill>
                <a:effectLst/>
                <a:latin typeface="Calibri Light" panose="020F0302020204030204" pitchFamily="34" charset="0"/>
              </a:rPr>
              <a:t> are </a:t>
            </a:r>
            <a:r>
              <a:rPr lang="fr-FR" sz="1200" kern="1800" dirty="0" err="1">
                <a:solidFill>
                  <a:srgbClr val="002060"/>
                </a:solidFill>
                <a:effectLst/>
                <a:latin typeface="Calibri Light" panose="020F0302020204030204" pitchFamily="34" charset="0"/>
              </a:rPr>
              <a:t>very</a:t>
            </a:r>
            <a:r>
              <a:rPr lang="fr-FR" sz="1200" kern="1800" dirty="0">
                <a:solidFill>
                  <a:srgbClr val="002060"/>
                </a:solidFill>
                <a:effectLst/>
                <a:latin typeface="Calibri Light" panose="020F0302020204030204" pitchFamily="34" charset="0"/>
              </a:rPr>
              <a:t> important and </a:t>
            </a:r>
            <a:r>
              <a:rPr lang="fr-FR" sz="1200" kern="1800" dirty="0" err="1">
                <a:solidFill>
                  <a:srgbClr val="002060"/>
                </a:solidFill>
                <a:effectLst/>
                <a:latin typeface="Calibri Light" panose="020F0302020204030204" pitchFamily="34" charset="0"/>
              </a:rPr>
              <a:t>impactful</a:t>
            </a:r>
            <a:r>
              <a:rPr lang="fr-FR" sz="1200" kern="1800" dirty="0">
                <a:solidFill>
                  <a:srgbClr val="002060"/>
                </a:solidFill>
                <a:effectLst/>
                <a:latin typeface="Calibri Light" panose="020F0302020204030204" pitchFamily="34" charset="0"/>
              </a:rPr>
              <a:t> for the </a:t>
            </a:r>
            <a:r>
              <a:rPr lang="fr-FR" sz="1200" kern="1800" dirty="0" err="1">
                <a:solidFill>
                  <a:srgbClr val="002060"/>
                </a:solidFill>
                <a:effectLst/>
                <a:latin typeface="Calibri Light" panose="020F0302020204030204" pitchFamily="34" charset="0"/>
              </a:rPr>
              <a:t>environement</a:t>
            </a:r>
            <a:endParaRPr lang="fr-FR" sz="1200" kern="1800" dirty="0">
              <a:solidFill>
                <a:srgbClr val="002060"/>
              </a:solidFill>
              <a:effectLst/>
              <a:latin typeface="Calibri Light" panose="020F0302020204030204" pitchFamily="34" charset="0"/>
            </a:endParaRP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 IMAGE 1</a:t>
            </a:r>
          </a:p>
          <a:p>
            <a:r>
              <a:rPr lang="fr-FR" sz="1200" kern="1800" dirty="0">
                <a:solidFill>
                  <a:srgbClr val="002060"/>
                </a:solidFill>
                <a:effectLst/>
                <a:latin typeface="Calibri Light" panose="020F0302020204030204" pitchFamily="34" charset="0"/>
              </a:rPr>
              <a:t>As </a:t>
            </a:r>
            <a:r>
              <a:rPr lang="fr-FR" sz="1200" kern="1800" dirty="0" err="1">
                <a:solidFill>
                  <a:srgbClr val="002060"/>
                </a:solidFill>
                <a:effectLst/>
                <a:latin typeface="Calibri Light" panose="020F0302020204030204" pitchFamily="34" charset="0"/>
              </a:rPr>
              <a:t>we</a:t>
            </a:r>
            <a:r>
              <a:rPr lang="fr-FR" sz="1200" kern="1800" dirty="0">
                <a:solidFill>
                  <a:srgbClr val="002060"/>
                </a:solidFill>
                <a:effectLst/>
                <a:latin typeface="Calibri Light" panose="020F0302020204030204" pitchFamily="34" charset="0"/>
              </a:rPr>
              <a:t> can live </a:t>
            </a:r>
            <a:r>
              <a:rPr lang="fr-FR" sz="1200" kern="1800" dirty="0" err="1">
                <a:solidFill>
                  <a:srgbClr val="002060"/>
                </a:solidFill>
                <a:effectLst/>
                <a:latin typeface="Calibri Light" panose="020F0302020204030204" pitchFamily="34" charset="0"/>
              </a:rPr>
              <a:t>now</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climatic</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warming</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is</a:t>
            </a:r>
            <a:r>
              <a:rPr lang="fr-FR" sz="1200" kern="1800" dirty="0">
                <a:solidFill>
                  <a:srgbClr val="002060"/>
                </a:solidFill>
                <a:effectLst/>
                <a:latin typeface="Calibri Light" panose="020F0302020204030204" pitchFamily="34" charset="0"/>
              </a:rPr>
              <a:t> more and more visible</a:t>
            </a: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800" dirty="0" err="1">
                <a:solidFill>
                  <a:srgbClr val="002060"/>
                </a:solidFill>
                <a:effectLst/>
                <a:latin typeface="Calibri Light" panose="020F0302020204030204" pitchFamily="34" charset="0"/>
              </a:rPr>
              <a:t>That’s</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why</a:t>
            </a:r>
            <a:r>
              <a:rPr lang="fr-FR" sz="1200" kern="1800" dirty="0">
                <a:solidFill>
                  <a:srgbClr val="002060"/>
                </a:solidFill>
                <a:effectLst/>
                <a:latin typeface="Calibri Light" panose="020F0302020204030204" pitchFamily="34" charset="0"/>
              </a:rPr>
              <a:t>, I </a:t>
            </a:r>
            <a:r>
              <a:rPr lang="fr-FR" sz="1200" kern="1800" dirty="0" err="1">
                <a:solidFill>
                  <a:srgbClr val="002060"/>
                </a:solidFill>
                <a:effectLst/>
                <a:latin typeface="Calibri Light" panose="020F0302020204030204" pitchFamily="34" charset="0"/>
              </a:rPr>
              <a:t>choosed</a:t>
            </a:r>
            <a:r>
              <a:rPr lang="fr-FR" sz="1200" kern="1800" dirty="0">
                <a:solidFill>
                  <a:srgbClr val="002060"/>
                </a:solidFill>
                <a:effectLst/>
                <a:latin typeface="Calibri Light" panose="020F0302020204030204" pitchFamily="34" charset="0"/>
              </a:rPr>
              <a:t> to </a:t>
            </a:r>
            <a:r>
              <a:rPr lang="fr-FR" sz="1200" kern="1800" dirty="0" err="1">
                <a:solidFill>
                  <a:srgbClr val="002060"/>
                </a:solidFill>
                <a:effectLst/>
                <a:latin typeface="Calibri Light" panose="020F0302020204030204" pitchFamily="34" charset="0"/>
              </a:rPr>
              <a:t>create</a:t>
            </a:r>
            <a:r>
              <a:rPr lang="fr-FR" sz="1200" kern="1800" dirty="0">
                <a:solidFill>
                  <a:srgbClr val="002060"/>
                </a:solidFill>
                <a:effectLst/>
                <a:latin typeface="Calibri Light" panose="020F0302020204030204" pitchFamily="34" charset="0"/>
              </a:rPr>
              <a:t> a platform </a:t>
            </a:r>
            <a:r>
              <a:rPr lang="fr-FR" sz="1200" kern="1800" dirty="0" err="1">
                <a:solidFill>
                  <a:srgbClr val="002060"/>
                </a:solidFill>
                <a:effectLst/>
                <a:latin typeface="Calibri Light" panose="020F0302020204030204" pitchFamily="34" charset="0"/>
              </a:rPr>
              <a:t>who</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will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called</a:t>
            </a:r>
            <a:r>
              <a:rPr lang="fr-FR" sz="1200" kern="1800" dirty="0">
                <a:solidFill>
                  <a:srgbClr val="002060"/>
                </a:solidFill>
                <a:effectLst/>
                <a:latin typeface="Calibri Light" panose="020F0302020204030204" pitchFamily="34" charset="0"/>
              </a:rPr>
              <a:t> « Change ton climat » </a:t>
            </a:r>
            <a:r>
              <a:rPr lang="fr-FR" sz="1200" dirty="0"/>
              <a:t>L ANCE 2</a:t>
            </a:r>
          </a:p>
          <a:p>
            <a:endParaRPr lang="fr-FR" sz="1200" kern="1800" dirty="0">
              <a:solidFill>
                <a:srgbClr val="002060"/>
              </a:solidFill>
              <a:effectLst/>
              <a:latin typeface="Calibri Light" panose="020F0302020204030204" pitchFamily="34" charset="0"/>
            </a:endParaRPr>
          </a:p>
          <a:p>
            <a:r>
              <a:rPr lang="fr-FR" sz="1200" kern="1800" dirty="0">
                <a:solidFill>
                  <a:srgbClr val="002060"/>
                </a:solidFill>
                <a:effectLst/>
                <a:latin typeface="Calibri Light" panose="020F0302020204030204" pitchFamily="34" charset="0"/>
              </a:rPr>
              <a:t>to </a:t>
            </a:r>
            <a:r>
              <a:rPr lang="fr-FR" sz="1200" kern="1800" dirty="0" err="1">
                <a:solidFill>
                  <a:srgbClr val="002060"/>
                </a:solidFill>
                <a:effectLst/>
                <a:latin typeface="Calibri Light" panose="020F0302020204030204" pitchFamily="34" charset="0"/>
              </a:rPr>
              <a:t>fight</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against</a:t>
            </a:r>
            <a:r>
              <a:rPr lang="fr-FR" sz="1200" kern="1800" dirty="0">
                <a:solidFill>
                  <a:srgbClr val="002060"/>
                </a:solidFill>
                <a:effectLst/>
                <a:latin typeface="Calibri Light" panose="020F0302020204030204" pitchFamily="34" charset="0"/>
              </a:rPr>
              <a:t> the global </a:t>
            </a:r>
            <a:r>
              <a:rPr lang="fr-FR" sz="1200" kern="1800" dirty="0" err="1">
                <a:solidFill>
                  <a:srgbClr val="002060"/>
                </a:solidFill>
                <a:effectLst/>
                <a:latin typeface="Calibri Light" panose="020F0302020204030204" pitchFamily="34" charset="0"/>
              </a:rPr>
              <a:t>warming</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with</a:t>
            </a:r>
            <a:r>
              <a:rPr lang="fr-FR" sz="1200" kern="1800" dirty="0">
                <a:solidFill>
                  <a:srgbClr val="002060"/>
                </a:solidFill>
                <a:effectLst/>
                <a:latin typeface="Calibri Light" panose="020F0302020204030204" pitchFamily="34" charset="0"/>
              </a:rPr>
              <a:t> simple and </a:t>
            </a:r>
            <a:r>
              <a:rPr lang="fr-FR" sz="1200" kern="1800" dirty="0" err="1">
                <a:solidFill>
                  <a:srgbClr val="002060"/>
                </a:solidFill>
                <a:effectLst/>
                <a:latin typeface="Calibri Light" panose="020F0302020204030204" pitchFamily="34" charset="0"/>
              </a:rPr>
              <a:t>playful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environmental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awarness</a:t>
            </a:r>
            <a:r>
              <a:rPr lang="fr-FR" sz="1200" kern="1800" dirty="0">
                <a:solidFill>
                  <a:srgbClr val="002060"/>
                </a:solidFill>
                <a:effectLst/>
                <a:latin typeface="Calibri Light" panose="020F0302020204030204" pitchFamily="34" charset="0"/>
              </a:rPr>
              <a:t> for change all of </a:t>
            </a:r>
            <a:r>
              <a:rPr lang="fr-FR" sz="1200" kern="1800" dirty="0" err="1">
                <a:solidFill>
                  <a:srgbClr val="002060"/>
                </a:solidFill>
                <a:effectLst/>
                <a:latin typeface="Calibri Light" panose="020F0302020204030204" pitchFamily="34" charset="0"/>
              </a:rPr>
              <a:t>that</a:t>
            </a:r>
            <a:r>
              <a:rPr lang="fr-FR" sz="1200" kern="1800" dirty="0">
                <a:solidFill>
                  <a:srgbClr val="002060"/>
                </a:solidFill>
                <a:effectLst/>
                <a:latin typeface="Calibri Light" panose="020F0302020204030204" pitchFamily="34" charset="0"/>
              </a:rPr>
              <a:t>.</a:t>
            </a: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 3</a:t>
            </a:r>
          </a:p>
          <a:p>
            <a:r>
              <a:rPr lang="fr-FR" dirty="0"/>
              <a:t>                                                                                                                                                                                                                                                                                                                                                                                                                                                                                                                                                                                                                                                                                                                                                                                                                                                             </a:t>
            </a:r>
          </a:p>
          <a:p>
            <a:endParaRPr lang="fr-FR" dirty="0"/>
          </a:p>
          <a:p>
            <a:endParaRPr lang="fr-FR" dirty="0"/>
          </a:p>
          <a:p>
            <a:endParaRPr lang="fr-FR" dirty="0"/>
          </a:p>
          <a:p>
            <a:endParaRPr lang="fr-FR" dirty="0"/>
          </a:p>
          <a:p>
            <a:endParaRPr lang="fr-FR" dirty="0"/>
          </a:p>
          <a:p>
            <a:r>
              <a:rPr lang="fr-FR" dirty="0"/>
              <a:t>Dans une ère où nous utilisons d’équipement ayant besoin d’énergie (électricité, énergie fossile, nucléaire …)</a:t>
            </a:r>
          </a:p>
          <a:p>
            <a:r>
              <a:rPr lang="fr-FR" dirty="0"/>
              <a:t>Nos émissions de CO2 sont de plus en plus importantes et impactante pour notre environnement </a:t>
            </a:r>
          </a:p>
          <a:p>
            <a:r>
              <a:rPr lang="fr-FR" dirty="0"/>
              <a:t>LANCE IMAGE 1</a:t>
            </a:r>
          </a:p>
          <a:p>
            <a:r>
              <a:rPr lang="fr-FR" dirty="0"/>
              <a:t>Comme on peut le vivre actuellement, le réchauffement  climatique est de plus en plus visible.</a:t>
            </a:r>
          </a:p>
          <a:p>
            <a:endParaRPr lang="fr-FR" dirty="0"/>
          </a:p>
          <a:p>
            <a:r>
              <a:rPr lang="fr-FR" dirty="0"/>
              <a:t>C’est pourquoi l’association change ton climat, une association en création voulant lutter contre le réchauffement climatique par le biais d’une sensibilisation environnementale simple et ludique afin d’adopter les bonnes pratiques pour changer le cours des choses</a:t>
            </a:r>
          </a:p>
          <a:p>
            <a:r>
              <a:rPr lang="fr-FR" dirty="0"/>
              <a:t>a fait appel à mes services</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a:t>
            </a:fld>
            <a:endParaRPr lang="fr-FR"/>
          </a:p>
        </p:txBody>
      </p:sp>
    </p:spTree>
    <p:extLst>
      <p:ext uri="{BB962C8B-B14F-4D97-AF65-F5344CB8AC3E}">
        <p14:creationId xmlns:p14="http://schemas.microsoft.com/office/powerpoint/2010/main" val="2546224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34</a:t>
            </a:fld>
            <a:endParaRPr lang="fr-FR"/>
          </a:p>
        </p:txBody>
      </p:sp>
    </p:spTree>
    <p:extLst>
      <p:ext uri="{BB962C8B-B14F-4D97-AF65-F5344CB8AC3E}">
        <p14:creationId xmlns:p14="http://schemas.microsoft.com/office/powerpoint/2010/main" val="2724915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36</a:t>
            </a:fld>
            <a:endParaRPr lang="fr-FR"/>
          </a:p>
        </p:txBody>
      </p:sp>
    </p:spTree>
    <p:extLst>
      <p:ext uri="{BB962C8B-B14F-4D97-AF65-F5344CB8AC3E}">
        <p14:creationId xmlns:p14="http://schemas.microsoft.com/office/powerpoint/2010/main" val="3767957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a:xfrm>
            <a:off x="685800" y="4400549"/>
            <a:ext cx="5486400" cy="4442661"/>
          </a:xfrm>
        </p:spPr>
        <p:txBody>
          <a:bodyPr/>
          <a:lstStyle/>
          <a:p>
            <a:r>
              <a:rPr lang="fr-FR" dirty="0"/>
              <a:t>So </a:t>
            </a:r>
            <a:r>
              <a:rPr lang="fr-FR" dirty="0" err="1"/>
              <a:t>I’m</a:t>
            </a:r>
            <a:r>
              <a:rPr lang="fr-FR" dirty="0"/>
              <a:t> building a </a:t>
            </a:r>
            <a:r>
              <a:rPr lang="fr-FR" dirty="0" err="1"/>
              <a:t>Website</a:t>
            </a:r>
            <a:r>
              <a:rPr lang="fr-FR" dirty="0"/>
              <a:t> 				</a:t>
            </a:r>
            <a:r>
              <a:rPr lang="fr-FR" dirty="0">
                <a:solidFill>
                  <a:srgbClr val="FF0000"/>
                </a:solidFill>
              </a:rPr>
              <a:t>LANCE 1</a:t>
            </a:r>
          </a:p>
          <a:p>
            <a:r>
              <a:rPr lang="fr-FR" dirty="0" err="1"/>
              <a:t>Where</a:t>
            </a:r>
            <a:r>
              <a:rPr lang="fr-FR" dirty="0"/>
              <a:t> </a:t>
            </a:r>
            <a:r>
              <a:rPr lang="fr-FR" dirty="0" err="1"/>
              <a:t>visitors</a:t>
            </a:r>
            <a:r>
              <a:rPr lang="fr-FR" dirty="0"/>
              <a:t> can </a:t>
            </a:r>
            <a:r>
              <a:rPr lang="fr-FR" dirty="0" err="1"/>
              <a:t>inform</a:t>
            </a:r>
            <a:r>
              <a:rPr lang="fr-FR" dirty="0"/>
              <a:t> </a:t>
            </a:r>
            <a:r>
              <a:rPr lang="fr-FR" dirty="0" err="1"/>
              <a:t>themselves</a:t>
            </a:r>
            <a:r>
              <a:rPr lang="fr-FR" dirty="0"/>
              <a:t> 			LANCE 2</a:t>
            </a:r>
          </a:p>
          <a:p>
            <a:r>
              <a:rPr lang="fr-FR" dirty="0"/>
              <a:t>About </a:t>
            </a:r>
            <a:r>
              <a:rPr lang="fr-FR" dirty="0" err="1"/>
              <a:t>this</a:t>
            </a:r>
            <a:r>
              <a:rPr lang="fr-FR" dirty="0"/>
              <a:t> </a:t>
            </a:r>
            <a:r>
              <a:rPr lang="fr-FR" dirty="0" err="1"/>
              <a:t>subject</a:t>
            </a:r>
            <a:r>
              <a:rPr lang="fr-FR" dirty="0"/>
              <a:t> and </a:t>
            </a:r>
            <a:r>
              <a:rPr lang="fr-FR" dirty="0" err="1"/>
              <a:t>they</a:t>
            </a:r>
            <a:r>
              <a:rPr lang="fr-FR" dirty="0"/>
              <a:t> can </a:t>
            </a:r>
            <a:r>
              <a:rPr lang="fr-FR" dirty="0" err="1"/>
              <a:t>become</a:t>
            </a:r>
            <a:r>
              <a:rPr lang="fr-FR" dirty="0"/>
              <a:t> </a:t>
            </a:r>
            <a:r>
              <a:rPr lang="fr-FR" dirty="0" err="1"/>
              <a:t>actors</a:t>
            </a:r>
            <a:r>
              <a:rPr lang="fr-FR" dirty="0"/>
              <a:t>     		LANCE 3</a:t>
            </a:r>
          </a:p>
          <a:p>
            <a:r>
              <a:rPr lang="fr-FR" dirty="0"/>
              <a:t>of the </a:t>
            </a:r>
            <a:r>
              <a:rPr lang="fr-FR" dirty="0" err="1"/>
              <a:t>climatic</a:t>
            </a:r>
            <a:r>
              <a:rPr lang="fr-FR" dirty="0"/>
              <a:t> transition </a:t>
            </a:r>
            <a:r>
              <a:rPr lang="fr-FR" dirty="0" err="1"/>
              <a:t>thanks</a:t>
            </a:r>
            <a:r>
              <a:rPr lang="fr-FR" dirty="0"/>
              <a:t> to tip </a:t>
            </a:r>
            <a:r>
              <a:rPr lang="fr-FR" dirty="0" err="1"/>
              <a:t>sheets</a:t>
            </a:r>
            <a:r>
              <a:rPr lang="fr-FR" dirty="0"/>
              <a:t> to </a:t>
            </a:r>
            <a:r>
              <a:rPr lang="fr-FR" dirty="0" err="1"/>
              <a:t>reduice</a:t>
            </a:r>
            <a:r>
              <a:rPr lang="fr-FR" dirty="0"/>
              <a:t> </a:t>
            </a:r>
            <a:r>
              <a:rPr lang="fr-FR" dirty="0" err="1"/>
              <a:t>their</a:t>
            </a:r>
            <a:r>
              <a:rPr lang="fr-FR" dirty="0"/>
              <a:t> </a:t>
            </a:r>
            <a:r>
              <a:rPr lang="fr-FR" dirty="0" err="1"/>
              <a:t>carbon</a:t>
            </a:r>
            <a:r>
              <a:rPr lang="fr-FR" dirty="0"/>
              <a:t> </a:t>
            </a:r>
            <a:r>
              <a:rPr lang="fr-FR" dirty="0" err="1"/>
              <a:t>footprint</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Through</a:t>
            </a:r>
            <a:r>
              <a:rPr lang="fr-FR" dirty="0"/>
              <a:t> Forums, </a:t>
            </a:r>
            <a:r>
              <a:rPr lang="fr-FR" dirty="0" err="1"/>
              <a:t>they</a:t>
            </a:r>
            <a:r>
              <a:rPr lang="fr-FR" dirty="0"/>
              <a:t> </a:t>
            </a:r>
            <a:r>
              <a:rPr lang="fr-FR" dirty="0" err="1"/>
              <a:t>also</a:t>
            </a:r>
            <a:r>
              <a:rPr lang="fr-FR" dirty="0"/>
              <a:t> can </a:t>
            </a:r>
            <a:r>
              <a:rPr lang="fr-FR" dirty="0" err="1"/>
              <a:t>discuss</a:t>
            </a:r>
            <a:r>
              <a:rPr lang="fr-FR" dirty="0"/>
              <a:t> 			LANCE 4</a:t>
            </a:r>
          </a:p>
          <a:p>
            <a:r>
              <a:rPr lang="fr-FR" dirty="0" err="1"/>
              <a:t>with</a:t>
            </a:r>
            <a:r>
              <a:rPr lang="fr-FR" dirty="0"/>
              <a:t> </a:t>
            </a:r>
            <a:r>
              <a:rPr lang="fr-FR" dirty="0" err="1"/>
              <a:t>other</a:t>
            </a:r>
            <a:r>
              <a:rPr lang="fr-FR" dirty="0"/>
              <a:t> </a:t>
            </a:r>
            <a:r>
              <a:rPr lang="fr-FR" dirty="0" err="1"/>
              <a:t>users</a:t>
            </a:r>
            <a:r>
              <a:rPr lang="fr-FR" dirty="0"/>
              <a:t> to deal </a:t>
            </a:r>
            <a:r>
              <a:rPr lang="fr-FR" dirty="0" err="1"/>
              <a:t>with</a:t>
            </a:r>
            <a:r>
              <a:rPr lang="fr-FR" dirty="0"/>
              <a:t> questions and solutions.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 few </a:t>
            </a:r>
            <a:r>
              <a:rPr lang="fr-FR" dirty="0" err="1"/>
              <a:t>technical</a:t>
            </a:r>
            <a:r>
              <a:rPr lang="fr-FR" dirty="0"/>
              <a:t> </a:t>
            </a:r>
            <a:r>
              <a:rPr lang="fr-FR" dirty="0" err="1"/>
              <a:t>contrainst</a:t>
            </a:r>
            <a:r>
              <a:rPr lang="fr-FR" dirty="0"/>
              <a:t>: the </a:t>
            </a:r>
            <a:r>
              <a:rPr lang="fr-FR" dirty="0" err="1"/>
              <a:t>website</a:t>
            </a:r>
            <a:r>
              <a:rPr lang="fr-FR" dirty="0"/>
              <a:t> </a:t>
            </a:r>
            <a:r>
              <a:rPr lang="fr-FR" dirty="0" err="1"/>
              <a:t>will</a:t>
            </a:r>
            <a:r>
              <a:rPr lang="fr-FR" dirty="0"/>
              <a:t> </a:t>
            </a:r>
            <a:r>
              <a:rPr lang="fr-FR" dirty="0" err="1"/>
              <a:t>be</a:t>
            </a:r>
            <a:r>
              <a:rPr lang="fr-FR" dirty="0"/>
              <a:t> scalable for all </a:t>
            </a:r>
            <a:r>
              <a:rPr lang="fr-FR" dirty="0" err="1"/>
              <a:t>device</a:t>
            </a:r>
            <a:r>
              <a:rPr lang="fr-FR" dirty="0"/>
              <a:t>		 LANCE 5</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and </a:t>
            </a:r>
            <a:r>
              <a:rPr lang="en-US" sz="1200" kern="1800" dirty="0">
                <a:solidFill>
                  <a:srgbClr val="002060"/>
                </a:solidFill>
                <a:effectLst/>
                <a:latin typeface="Calibri Light" panose="020F0302020204030204" pitchFamily="34" charset="0"/>
                <a:ea typeface="Times New Roman" panose="02020603050405020304" pitchFamily="18" charset="0"/>
              </a:rPr>
              <a:t>accessible to all the people so the font will change for the dyslexic persons and the color for the color-blind ones . LANCE 6</a:t>
            </a:r>
            <a:r>
              <a:rPr lang="fr-FR" dirty="0">
                <a:effectLst/>
              </a:rPr>
              <a:t> </a:t>
            </a:r>
            <a:endParaRPr lang="fr-FR" dirty="0"/>
          </a:p>
          <a:p>
            <a:endParaRPr lang="fr-FR" dirty="0"/>
          </a:p>
          <a:p>
            <a:r>
              <a:rPr lang="fr-FR" dirty="0"/>
              <a:t>The app </a:t>
            </a:r>
            <a:r>
              <a:rPr lang="fr-FR" dirty="0" err="1"/>
              <a:t>will</a:t>
            </a:r>
            <a:r>
              <a:rPr lang="fr-FR" dirty="0"/>
              <a:t> </a:t>
            </a:r>
            <a:r>
              <a:rPr lang="fr-FR" dirty="0" err="1"/>
              <a:t>be</a:t>
            </a:r>
            <a:r>
              <a:rPr lang="fr-FR" dirty="0"/>
              <a:t> </a:t>
            </a:r>
            <a:r>
              <a:rPr lang="fr-FR" dirty="0" err="1"/>
              <a:t>built</a:t>
            </a:r>
            <a:r>
              <a:rPr lang="fr-FR" dirty="0"/>
              <a:t> </a:t>
            </a:r>
            <a:r>
              <a:rPr lang="fr-FR" dirty="0" err="1"/>
              <a:t>with</a:t>
            </a:r>
            <a:r>
              <a:rPr lang="fr-FR" dirty="0"/>
              <a:t> HTML CSS Javascript and Bootstrap for the front end.  LANCE 7</a:t>
            </a:r>
          </a:p>
          <a:p>
            <a:r>
              <a:rPr lang="fr-FR" dirty="0"/>
              <a:t>For the Back end, I </a:t>
            </a:r>
            <a:r>
              <a:rPr lang="fr-FR" dirty="0" err="1"/>
              <a:t>will</a:t>
            </a:r>
            <a:r>
              <a:rPr lang="fr-FR" dirty="0"/>
              <a:t> use PHP </a:t>
            </a:r>
            <a:r>
              <a:rPr lang="fr-FR" dirty="0" err="1"/>
              <a:t>Language</a:t>
            </a:r>
            <a:r>
              <a:rPr lang="fr-FR" dirty="0"/>
              <a:t>.</a:t>
            </a:r>
          </a:p>
          <a:p>
            <a:endParaRPr lang="fr-FR" dirty="0"/>
          </a:p>
          <a:p>
            <a:r>
              <a:rPr lang="fr-FR" dirty="0"/>
              <a:t>For the </a:t>
            </a:r>
            <a:r>
              <a:rPr lang="fr-FR" dirty="0" err="1"/>
              <a:t>webhost</a:t>
            </a:r>
            <a:r>
              <a:rPr lang="fr-FR" dirty="0"/>
              <a:t> I </a:t>
            </a:r>
            <a:r>
              <a:rPr lang="fr-FR" dirty="0" err="1"/>
              <a:t>will</a:t>
            </a:r>
            <a:r>
              <a:rPr lang="fr-FR" dirty="0"/>
              <a:t> </a:t>
            </a:r>
            <a:r>
              <a:rPr lang="fr-FR" dirty="0" err="1"/>
              <a:t>choose</a:t>
            </a:r>
            <a:r>
              <a:rPr lang="fr-FR" dirty="0"/>
              <a:t> </a:t>
            </a:r>
            <a:r>
              <a:rPr lang="fr-FR" dirty="0" err="1"/>
              <a:t>Infomaniak</a:t>
            </a:r>
            <a:r>
              <a:rPr lang="fr-FR" dirty="0"/>
              <a:t> or O2switch </a:t>
            </a:r>
            <a:r>
              <a:rPr lang="fr-FR" dirty="0" err="1"/>
              <a:t>because</a:t>
            </a:r>
            <a:r>
              <a:rPr lang="fr-FR" dirty="0"/>
              <a:t> </a:t>
            </a:r>
            <a:r>
              <a:rPr lang="fr-FR" dirty="0" err="1"/>
              <a:t>they</a:t>
            </a:r>
            <a:r>
              <a:rPr lang="fr-FR" dirty="0"/>
              <a:t> are the best </a:t>
            </a:r>
            <a:r>
              <a:rPr lang="fr-FR" dirty="0" err="1"/>
              <a:t>eco</a:t>
            </a:r>
            <a:r>
              <a:rPr lang="fr-FR" dirty="0"/>
              <a:t> </a:t>
            </a:r>
            <a:r>
              <a:rPr lang="fr-FR" dirty="0" err="1"/>
              <a:t>friendly</a:t>
            </a:r>
            <a:r>
              <a:rPr lang="fr-FR" dirty="0"/>
              <a:t> web </a:t>
            </a:r>
            <a:r>
              <a:rPr lang="fr-FR" dirty="0" err="1"/>
              <a:t>hoster</a:t>
            </a:r>
            <a:r>
              <a:rPr lang="fr-FR" dirty="0"/>
              <a:t> </a:t>
            </a:r>
            <a:r>
              <a:rPr lang="fr-FR" dirty="0" err="1"/>
              <a:t>whose</a:t>
            </a:r>
            <a:r>
              <a:rPr lang="fr-FR" dirty="0"/>
              <a:t> use </a:t>
            </a:r>
            <a:r>
              <a:rPr lang="fr-FR" dirty="0" err="1"/>
              <a:t>renewable</a:t>
            </a:r>
            <a:r>
              <a:rPr lang="fr-FR" dirty="0"/>
              <a:t> </a:t>
            </a:r>
            <a:r>
              <a:rPr lang="fr-FR" dirty="0" err="1"/>
              <a:t>energies</a:t>
            </a:r>
            <a:endParaRPr lang="fr-FR" dirty="0"/>
          </a:p>
          <a:p>
            <a:endParaRPr lang="fr-FR" dirty="0"/>
          </a:p>
          <a:p>
            <a:r>
              <a:rPr lang="fr-FR" dirty="0"/>
              <a:t>And </a:t>
            </a:r>
            <a:r>
              <a:rPr lang="fr-FR" dirty="0" err="1"/>
              <a:t>now</a:t>
            </a:r>
            <a:r>
              <a:rPr lang="fr-FR" dirty="0"/>
              <a:t> The </a:t>
            </a:r>
            <a:r>
              <a:rPr lang="fr-FR" dirty="0" err="1"/>
              <a:t>rest</a:t>
            </a:r>
            <a:r>
              <a:rPr lang="fr-FR" dirty="0"/>
              <a:t> of </a:t>
            </a:r>
            <a:r>
              <a:rPr lang="fr-FR" dirty="0" err="1"/>
              <a:t>presentation</a:t>
            </a:r>
            <a:r>
              <a:rPr lang="fr-FR" dirty="0"/>
              <a:t> </a:t>
            </a:r>
            <a:r>
              <a:rPr lang="fr-FR" dirty="0" err="1"/>
              <a:t>will</a:t>
            </a:r>
            <a:r>
              <a:rPr lang="fr-FR" dirty="0"/>
              <a:t> </a:t>
            </a:r>
            <a:r>
              <a:rPr lang="fr-FR" dirty="0" err="1"/>
              <a:t>be</a:t>
            </a:r>
            <a:r>
              <a:rPr lang="fr-FR" dirty="0"/>
              <a:t> in French</a:t>
            </a:r>
          </a:p>
          <a:p>
            <a:endParaRPr lang="fr-FR" dirty="0"/>
          </a:p>
          <a:p>
            <a:endParaRPr lang="fr-FR" dirty="0"/>
          </a:p>
          <a:p>
            <a:endParaRPr lang="fr-FR" dirty="0"/>
          </a:p>
          <a:p>
            <a:endParaRPr lang="fr-FR" dirty="0"/>
          </a:p>
          <a:p>
            <a:endParaRPr lang="fr-FR" dirty="0"/>
          </a:p>
          <a:p>
            <a:r>
              <a:rPr lang="fr-FR" dirty="0"/>
              <a:t>L’association souhaite mettre en place 		LANCE 1</a:t>
            </a:r>
          </a:p>
          <a:p>
            <a:r>
              <a:rPr lang="fr-FR" dirty="0"/>
              <a:t>un site internet où le visiteur pourra  		LANCE 2</a:t>
            </a:r>
          </a:p>
          <a:p>
            <a:r>
              <a:rPr lang="fr-FR" dirty="0"/>
              <a:t>s’informer sur les effets des émissions de carbone sur la planète mais aura aussi la possibilité de 				LANCE 3</a:t>
            </a:r>
          </a:p>
          <a:p>
            <a:r>
              <a:rPr lang="fr-FR" dirty="0"/>
              <a:t>Devenir acteur au travers des fiches d’astuces pour réduire son bilan </a:t>
            </a:r>
            <a:r>
              <a:rPr lang="fr-FR" dirty="0" err="1"/>
              <a:t>carbonne</a:t>
            </a:r>
            <a:r>
              <a:rPr lang="fr-FR" dirty="0"/>
              <a:t>.</a:t>
            </a:r>
          </a:p>
          <a:p>
            <a:r>
              <a:rPr lang="fr-FR" dirty="0"/>
              <a:t>Il pourra aussi 				LANCE 4 </a:t>
            </a:r>
          </a:p>
          <a:p>
            <a:r>
              <a:rPr lang="fr-FR" dirty="0"/>
              <a:t>Discuter avec d’autre utilisateur grâce au forum qui sera mis à disposition</a:t>
            </a:r>
          </a:p>
          <a:p>
            <a:endParaRPr lang="fr-FR" dirty="0"/>
          </a:p>
          <a:p>
            <a:r>
              <a:rPr lang="fr-FR" dirty="0"/>
              <a:t>Niveau contrainte technique, le site devra être 	LANCE 5</a:t>
            </a:r>
          </a:p>
          <a:p>
            <a:r>
              <a:rPr lang="fr-FR" dirty="0"/>
              <a:t>Responsive afin de s’adapter à tout type d’écran , il devra aussi 	LANCE 6</a:t>
            </a:r>
          </a:p>
          <a:p>
            <a:r>
              <a:rPr lang="fr-FR" dirty="0"/>
              <a:t>Être accessible aux personnes malvoyantes. Les polices seront changées pour les dyslexiques avec la font open </a:t>
            </a:r>
            <a:r>
              <a:rPr lang="fr-FR" dirty="0" err="1"/>
              <a:t>dyslexic</a:t>
            </a:r>
            <a:r>
              <a:rPr lang="fr-FR" dirty="0"/>
              <a:t> et les couleurs seront gérer pour les daltoniens. Les niveaux de contraste seront vu aussi</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4</a:t>
            </a:fld>
            <a:endParaRPr lang="fr-FR"/>
          </a:p>
        </p:txBody>
      </p:sp>
    </p:spTree>
    <p:extLst>
      <p:ext uri="{BB962C8B-B14F-4D97-AF65-F5344CB8AC3E}">
        <p14:creationId xmlns:p14="http://schemas.microsoft.com/office/powerpoint/2010/main" val="2658565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5</a:t>
            </a:fld>
            <a:endParaRPr lang="fr-FR"/>
          </a:p>
        </p:txBody>
      </p:sp>
    </p:spTree>
    <p:extLst>
      <p:ext uri="{BB962C8B-B14F-4D97-AF65-F5344CB8AC3E}">
        <p14:creationId xmlns:p14="http://schemas.microsoft.com/office/powerpoint/2010/main" val="1955389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6</a:t>
            </a:fld>
            <a:endParaRPr lang="fr-FR"/>
          </a:p>
        </p:txBody>
      </p:sp>
    </p:spTree>
    <p:extLst>
      <p:ext uri="{BB962C8B-B14F-4D97-AF65-F5344CB8AC3E}">
        <p14:creationId xmlns:p14="http://schemas.microsoft.com/office/powerpoint/2010/main" val="1420656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7</a:t>
            </a:fld>
            <a:endParaRPr lang="fr-FR"/>
          </a:p>
        </p:txBody>
      </p:sp>
    </p:spTree>
    <p:extLst>
      <p:ext uri="{BB962C8B-B14F-4D97-AF65-F5344CB8AC3E}">
        <p14:creationId xmlns:p14="http://schemas.microsoft.com/office/powerpoint/2010/main" val="2236495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8</a:t>
            </a:fld>
            <a:endParaRPr lang="fr-FR"/>
          </a:p>
        </p:txBody>
      </p:sp>
    </p:spTree>
    <p:extLst>
      <p:ext uri="{BB962C8B-B14F-4D97-AF65-F5344CB8AC3E}">
        <p14:creationId xmlns:p14="http://schemas.microsoft.com/office/powerpoint/2010/main" val="3535763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Cas d’utilisation : Modélisation des fonctionnalités  qu’offre un système au utilisateur.</a:t>
            </a:r>
          </a:p>
          <a:p>
            <a:endParaRPr lang="fr-FR" dirty="0"/>
          </a:p>
          <a:p>
            <a:r>
              <a:rPr lang="fr-FR" dirty="0"/>
              <a:t>Acteur :  Ce sont tous les utilisateurs externes au système, cela peut être des humain ou d’autre programmes</a:t>
            </a:r>
          </a:p>
          <a:p>
            <a:endParaRPr lang="fr-FR" dirty="0"/>
          </a:p>
          <a:p>
            <a:r>
              <a:rPr lang="fr-FR" dirty="0"/>
              <a:t>Héritage ou généralisation, c’est le fait qu’un acteur hérite de toutes les fonctionnalités d’un autre acteur tout en gardant les siennes</a:t>
            </a:r>
          </a:p>
          <a:p>
            <a:endParaRPr lang="fr-FR" dirty="0"/>
          </a:p>
          <a:p>
            <a:r>
              <a:rPr lang="fr-FR" dirty="0" err="1"/>
              <a:t>Include</a:t>
            </a:r>
            <a:r>
              <a:rPr lang="fr-FR" dirty="0"/>
              <a:t> c’est la relation entre 2 use case. Cette relation est obligatoire pour le déroulement de l’utilisation</a:t>
            </a:r>
          </a:p>
          <a:p>
            <a:endParaRPr lang="fr-FR" dirty="0"/>
          </a:p>
          <a:p>
            <a:r>
              <a:rPr lang="fr-FR" dirty="0" err="1"/>
              <a:t>Extend</a:t>
            </a:r>
            <a:r>
              <a:rPr lang="fr-FR" dirty="0"/>
              <a:t> : c’est la relation entre 2 use case. Cette relation est non obligatoire pour le déroulement de l’utilisation</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9</a:t>
            </a:fld>
            <a:endParaRPr lang="fr-FR"/>
          </a:p>
        </p:txBody>
      </p:sp>
    </p:spTree>
    <p:extLst>
      <p:ext uri="{BB962C8B-B14F-4D97-AF65-F5344CB8AC3E}">
        <p14:creationId xmlns:p14="http://schemas.microsoft.com/office/powerpoint/2010/main" val="3962096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33A1C-9B05-5ED4-3508-9DBFAD2CFFA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D07C343-88F4-BED4-7C00-3B3B4D83BE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2C6C60E-5ED0-ACA3-58AC-2F6E442CE8E3}"/>
              </a:ext>
            </a:extLst>
          </p:cNvPr>
          <p:cNvSpPr>
            <a:spLocks noGrp="1"/>
          </p:cNvSpPr>
          <p:nvPr>
            <p:ph type="dt" sz="half" idx="10"/>
          </p:nvPr>
        </p:nvSpPr>
        <p:spPr/>
        <p:txBody>
          <a:bodyPr/>
          <a:lstStyle/>
          <a:p>
            <a:fld id="{BDB4EAF1-9D73-2242-BAF1-98B0915D59A4}" type="datetime1">
              <a:rPr lang="fr-FR" smtClean="0"/>
              <a:t>29/05/2024</a:t>
            </a:fld>
            <a:endParaRPr lang="fr-FR"/>
          </a:p>
        </p:txBody>
      </p:sp>
      <p:sp>
        <p:nvSpPr>
          <p:cNvPr id="5" name="Espace réservé du pied de page 4">
            <a:extLst>
              <a:ext uri="{FF2B5EF4-FFF2-40B4-BE49-F238E27FC236}">
                <a16:creationId xmlns:a16="http://schemas.microsoft.com/office/drawing/2014/main" id="{08630B45-BBC7-C9FC-FEA7-C249D32B857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13D892-8789-E14C-EC3D-A1E77227250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910825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CB67AE-7B73-4F07-EF06-3CA45BAFB7F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E92D635-595B-C215-46F0-869CB609037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2A1744-C7E9-C1A0-0EAD-C29918777F97}"/>
              </a:ext>
            </a:extLst>
          </p:cNvPr>
          <p:cNvSpPr>
            <a:spLocks noGrp="1"/>
          </p:cNvSpPr>
          <p:nvPr>
            <p:ph type="dt" sz="half" idx="10"/>
          </p:nvPr>
        </p:nvSpPr>
        <p:spPr/>
        <p:txBody>
          <a:bodyPr/>
          <a:lstStyle/>
          <a:p>
            <a:fld id="{3CA4B8A9-A15D-FB4D-B5C7-D8E3B4871B58}" type="datetime1">
              <a:rPr lang="fr-FR" smtClean="0"/>
              <a:t>29/05/2024</a:t>
            </a:fld>
            <a:endParaRPr lang="fr-FR"/>
          </a:p>
        </p:txBody>
      </p:sp>
      <p:sp>
        <p:nvSpPr>
          <p:cNvPr id="5" name="Espace réservé du pied de page 4">
            <a:extLst>
              <a:ext uri="{FF2B5EF4-FFF2-40B4-BE49-F238E27FC236}">
                <a16:creationId xmlns:a16="http://schemas.microsoft.com/office/drawing/2014/main" id="{BF449E89-CBE9-2E5D-4129-4745A2D1FE0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2CF68A-9381-A023-826A-69B664380B1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1439507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CC4209A-F1B6-3753-701E-2BBE9A928B6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99C0D58-313F-8197-BDE7-F3416EF2A28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ACD8CCF-6F42-6328-8AAD-4EFF62925F41}"/>
              </a:ext>
            </a:extLst>
          </p:cNvPr>
          <p:cNvSpPr>
            <a:spLocks noGrp="1"/>
          </p:cNvSpPr>
          <p:nvPr>
            <p:ph type="dt" sz="half" idx="10"/>
          </p:nvPr>
        </p:nvSpPr>
        <p:spPr/>
        <p:txBody>
          <a:bodyPr/>
          <a:lstStyle/>
          <a:p>
            <a:fld id="{DBCB0B14-0091-B94A-8953-20B1804C9C43}" type="datetime1">
              <a:rPr lang="fr-FR" smtClean="0"/>
              <a:t>29/05/2024</a:t>
            </a:fld>
            <a:endParaRPr lang="fr-FR"/>
          </a:p>
        </p:txBody>
      </p:sp>
      <p:sp>
        <p:nvSpPr>
          <p:cNvPr id="5" name="Espace réservé du pied de page 4">
            <a:extLst>
              <a:ext uri="{FF2B5EF4-FFF2-40B4-BE49-F238E27FC236}">
                <a16:creationId xmlns:a16="http://schemas.microsoft.com/office/drawing/2014/main" id="{094E1A24-91B7-0E70-D072-116990057D3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E351FD-9496-C55A-B028-878869AA434D}"/>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18026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4EF7D-B62A-C026-C7C9-5573271005C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B232AC8-8695-FAED-612C-30FEE95A942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D1880F-96B1-9F0E-5905-033C200E43F9}"/>
              </a:ext>
            </a:extLst>
          </p:cNvPr>
          <p:cNvSpPr>
            <a:spLocks noGrp="1"/>
          </p:cNvSpPr>
          <p:nvPr>
            <p:ph type="dt" sz="half" idx="10"/>
          </p:nvPr>
        </p:nvSpPr>
        <p:spPr/>
        <p:txBody>
          <a:bodyPr/>
          <a:lstStyle/>
          <a:p>
            <a:fld id="{49486D27-BD68-B444-9831-E4CB5343C17E}" type="datetime1">
              <a:rPr lang="fr-FR" smtClean="0"/>
              <a:t>29/05/2024</a:t>
            </a:fld>
            <a:endParaRPr lang="fr-FR"/>
          </a:p>
        </p:txBody>
      </p:sp>
      <p:sp>
        <p:nvSpPr>
          <p:cNvPr id="5" name="Espace réservé du pied de page 4">
            <a:extLst>
              <a:ext uri="{FF2B5EF4-FFF2-40B4-BE49-F238E27FC236}">
                <a16:creationId xmlns:a16="http://schemas.microsoft.com/office/drawing/2014/main" id="{A116AFAA-B1FD-A85D-F91C-09BEDB34BBA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FF8EE6B-D8CC-1F7B-2490-049C611BB6E6}"/>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99149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EB0BCD-5E8A-BCC3-B528-E79EB546D83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A935425-6F57-AABB-8F20-1C2601B76F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9FB1AF0-B55C-6F2C-9A7B-76F763E97146}"/>
              </a:ext>
            </a:extLst>
          </p:cNvPr>
          <p:cNvSpPr>
            <a:spLocks noGrp="1"/>
          </p:cNvSpPr>
          <p:nvPr>
            <p:ph type="dt" sz="half" idx="10"/>
          </p:nvPr>
        </p:nvSpPr>
        <p:spPr/>
        <p:txBody>
          <a:bodyPr/>
          <a:lstStyle/>
          <a:p>
            <a:fld id="{B6CF45D6-23FA-FD4E-808F-90F4CB8B2299}" type="datetime1">
              <a:rPr lang="fr-FR" smtClean="0"/>
              <a:t>29/05/2024</a:t>
            </a:fld>
            <a:endParaRPr lang="fr-FR"/>
          </a:p>
        </p:txBody>
      </p:sp>
      <p:sp>
        <p:nvSpPr>
          <p:cNvPr id="5" name="Espace réservé du pied de page 4">
            <a:extLst>
              <a:ext uri="{FF2B5EF4-FFF2-40B4-BE49-F238E27FC236}">
                <a16:creationId xmlns:a16="http://schemas.microsoft.com/office/drawing/2014/main" id="{B95FF688-C920-2B9A-1CA0-E236B04A99F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A3917AF-0C71-E1AE-B931-5CADFC0EC195}"/>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83374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A5F26-938F-383A-BDBD-07F18C1AF86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8CDFA4C-E339-149D-9052-F8DDE1D977F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E489CC5-C855-68C0-19C4-3C34D3451BC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81C6E48-5D7C-2E70-D2B1-BDFE9B4AC524}"/>
              </a:ext>
            </a:extLst>
          </p:cNvPr>
          <p:cNvSpPr>
            <a:spLocks noGrp="1"/>
          </p:cNvSpPr>
          <p:nvPr>
            <p:ph type="dt" sz="half" idx="10"/>
          </p:nvPr>
        </p:nvSpPr>
        <p:spPr/>
        <p:txBody>
          <a:bodyPr/>
          <a:lstStyle/>
          <a:p>
            <a:fld id="{D5079464-6A1D-B043-820F-06F66AAB056C}" type="datetime1">
              <a:rPr lang="fr-FR" smtClean="0"/>
              <a:t>29/05/2024</a:t>
            </a:fld>
            <a:endParaRPr lang="fr-FR"/>
          </a:p>
        </p:txBody>
      </p:sp>
      <p:sp>
        <p:nvSpPr>
          <p:cNvPr id="6" name="Espace réservé du pied de page 5">
            <a:extLst>
              <a:ext uri="{FF2B5EF4-FFF2-40B4-BE49-F238E27FC236}">
                <a16:creationId xmlns:a16="http://schemas.microsoft.com/office/drawing/2014/main" id="{2A524DFB-634B-0854-0095-450F9B6D91C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513899E-82A8-9F5E-2F21-E8A8576CEE2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463349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5155FA-CA8A-C7A9-C584-4458DC5070B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AFEBA3B-9BA1-8351-66A7-80FCB6D10A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479F915-6B8C-21CC-56CC-B41B83C0AAD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0A0172C-E225-7E6F-786E-9FD778793A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12CA98B-240C-C947-14CC-96C190C1093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0880E2B-334E-B81D-5F0F-6958847D6829}"/>
              </a:ext>
            </a:extLst>
          </p:cNvPr>
          <p:cNvSpPr>
            <a:spLocks noGrp="1"/>
          </p:cNvSpPr>
          <p:nvPr>
            <p:ph type="dt" sz="half" idx="10"/>
          </p:nvPr>
        </p:nvSpPr>
        <p:spPr/>
        <p:txBody>
          <a:bodyPr/>
          <a:lstStyle/>
          <a:p>
            <a:fld id="{9C4765A6-7542-8642-A826-F4AFBD1692FE}" type="datetime1">
              <a:rPr lang="fr-FR" smtClean="0"/>
              <a:t>29/05/2024</a:t>
            </a:fld>
            <a:endParaRPr lang="fr-FR"/>
          </a:p>
        </p:txBody>
      </p:sp>
      <p:sp>
        <p:nvSpPr>
          <p:cNvPr id="8" name="Espace réservé du pied de page 7">
            <a:extLst>
              <a:ext uri="{FF2B5EF4-FFF2-40B4-BE49-F238E27FC236}">
                <a16:creationId xmlns:a16="http://schemas.microsoft.com/office/drawing/2014/main" id="{A6BF5F33-F09C-8C02-39DD-FC7EFCC7027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584FBD6-DFD7-D9CC-E481-DC23874E4960}"/>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58824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AB11F3-BA3C-F2C5-1627-5E2B7BEB8A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94F1AEA-DA30-B31B-61A6-A2475238F548}"/>
              </a:ext>
            </a:extLst>
          </p:cNvPr>
          <p:cNvSpPr>
            <a:spLocks noGrp="1"/>
          </p:cNvSpPr>
          <p:nvPr>
            <p:ph type="dt" sz="half" idx="10"/>
          </p:nvPr>
        </p:nvSpPr>
        <p:spPr/>
        <p:txBody>
          <a:bodyPr/>
          <a:lstStyle/>
          <a:p>
            <a:fld id="{276C0F16-B2AA-E84D-B4DE-14DBDC7C65FA}" type="datetime1">
              <a:rPr lang="fr-FR" smtClean="0"/>
              <a:t>29/05/2024</a:t>
            </a:fld>
            <a:endParaRPr lang="fr-FR"/>
          </a:p>
        </p:txBody>
      </p:sp>
      <p:sp>
        <p:nvSpPr>
          <p:cNvPr id="4" name="Espace réservé du pied de page 3">
            <a:extLst>
              <a:ext uri="{FF2B5EF4-FFF2-40B4-BE49-F238E27FC236}">
                <a16:creationId xmlns:a16="http://schemas.microsoft.com/office/drawing/2014/main" id="{A38887E1-1A52-90E9-91ED-E6D6D7E12DD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19F025E-9DD4-C164-CA84-C912E7806103}"/>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92182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35D259D-ED7A-D385-C9AB-104032F0891E}"/>
              </a:ext>
            </a:extLst>
          </p:cNvPr>
          <p:cNvSpPr>
            <a:spLocks noGrp="1"/>
          </p:cNvSpPr>
          <p:nvPr>
            <p:ph type="dt" sz="half" idx="10"/>
          </p:nvPr>
        </p:nvSpPr>
        <p:spPr/>
        <p:txBody>
          <a:bodyPr/>
          <a:lstStyle/>
          <a:p>
            <a:fld id="{FA67B272-4EB0-4840-8245-CCAD6E7A5386}" type="datetime1">
              <a:rPr lang="fr-FR" smtClean="0"/>
              <a:t>29/05/2024</a:t>
            </a:fld>
            <a:endParaRPr lang="fr-FR"/>
          </a:p>
        </p:txBody>
      </p:sp>
      <p:sp>
        <p:nvSpPr>
          <p:cNvPr id="3" name="Espace réservé du pied de page 2">
            <a:extLst>
              <a:ext uri="{FF2B5EF4-FFF2-40B4-BE49-F238E27FC236}">
                <a16:creationId xmlns:a16="http://schemas.microsoft.com/office/drawing/2014/main" id="{1EE463B4-EBCA-E74F-4AD6-C47A0363289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575F6AC-E1C3-E391-6A8C-17259CE7D5D1}"/>
              </a:ext>
            </a:extLst>
          </p:cNvPr>
          <p:cNvSpPr>
            <a:spLocks noGrp="1"/>
          </p:cNvSpPr>
          <p:nvPr>
            <p:ph type="sldNum" sz="quarter" idx="12"/>
          </p:nvPr>
        </p:nvSpPr>
        <p:spPr/>
        <p:txBody>
          <a:bodyPr/>
          <a:lstStyle>
            <a:lvl1pPr>
              <a:defRPr sz="2400"/>
            </a:lvl1pPr>
          </a:lstStyle>
          <a:p>
            <a:fld id="{BD2C65D9-7694-1F47-B297-D1FBCA40C39F}" type="slidenum">
              <a:rPr lang="fr-FR" smtClean="0"/>
              <a:pPr/>
              <a:t>‹N°›</a:t>
            </a:fld>
            <a:endParaRPr lang="fr-FR" dirty="0"/>
          </a:p>
        </p:txBody>
      </p:sp>
    </p:spTree>
    <p:extLst>
      <p:ext uri="{BB962C8B-B14F-4D97-AF65-F5344CB8AC3E}">
        <p14:creationId xmlns:p14="http://schemas.microsoft.com/office/powerpoint/2010/main" val="421329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E81001-DF46-5343-FEC6-F53D9ADFF03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7E64038-4D9D-E036-0B8D-863209E3BC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931435A-7E11-19BB-D692-07A101CDE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40468FA-B4A4-6DA4-BE33-2AF00E76A1BB}"/>
              </a:ext>
            </a:extLst>
          </p:cNvPr>
          <p:cNvSpPr>
            <a:spLocks noGrp="1"/>
          </p:cNvSpPr>
          <p:nvPr>
            <p:ph type="dt" sz="half" idx="10"/>
          </p:nvPr>
        </p:nvSpPr>
        <p:spPr/>
        <p:txBody>
          <a:bodyPr/>
          <a:lstStyle/>
          <a:p>
            <a:fld id="{217E2410-22D2-EC4B-88BB-75D1F3928E80}" type="datetime1">
              <a:rPr lang="fr-FR" smtClean="0"/>
              <a:t>29/05/2024</a:t>
            </a:fld>
            <a:endParaRPr lang="fr-FR"/>
          </a:p>
        </p:txBody>
      </p:sp>
      <p:sp>
        <p:nvSpPr>
          <p:cNvPr id="6" name="Espace réservé du pied de page 5">
            <a:extLst>
              <a:ext uri="{FF2B5EF4-FFF2-40B4-BE49-F238E27FC236}">
                <a16:creationId xmlns:a16="http://schemas.microsoft.com/office/drawing/2014/main" id="{DD39F9D5-A911-7BE5-53AD-8BCB33F884C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5342C97-024B-0F2D-C7F4-97303D3C146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429116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93D004-10FC-B249-5141-1CC0DCF02BC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4450A85-3C1D-AC5A-A2AC-F2FC871981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1B11D8D-E69B-4DD1-B9EF-EDC1A66E7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7F476C9-579D-404F-2D19-34D2568F363D}"/>
              </a:ext>
            </a:extLst>
          </p:cNvPr>
          <p:cNvSpPr>
            <a:spLocks noGrp="1"/>
          </p:cNvSpPr>
          <p:nvPr>
            <p:ph type="dt" sz="half" idx="10"/>
          </p:nvPr>
        </p:nvSpPr>
        <p:spPr/>
        <p:txBody>
          <a:bodyPr/>
          <a:lstStyle/>
          <a:p>
            <a:fld id="{625CA682-8F45-F246-91A9-663077708BFD}" type="datetime1">
              <a:rPr lang="fr-FR" smtClean="0"/>
              <a:t>29/05/2024</a:t>
            </a:fld>
            <a:endParaRPr lang="fr-FR"/>
          </a:p>
        </p:txBody>
      </p:sp>
      <p:sp>
        <p:nvSpPr>
          <p:cNvPr id="6" name="Espace réservé du pied de page 5">
            <a:extLst>
              <a:ext uri="{FF2B5EF4-FFF2-40B4-BE49-F238E27FC236}">
                <a16:creationId xmlns:a16="http://schemas.microsoft.com/office/drawing/2014/main" id="{3CCDE733-2038-F843-A882-C88168F36B4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B64D5EF-80F1-9261-95B7-3D67921A6A31}"/>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4254817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57366B2-66D5-767A-825A-DD0684A21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F2A513C-E76F-591C-D08F-F629FDD24A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C1D5F70-EF48-11B1-D386-BA15EB223E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829B8-F456-414E-A73F-DC7611421485}" type="datetime1">
              <a:rPr lang="fr-FR" smtClean="0"/>
              <a:t>29/05/2024</a:t>
            </a:fld>
            <a:endParaRPr lang="fr-FR"/>
          </a:p>
        </p:txBody>
      </p:sp>
      <p:sp>
        <p:nvSpPr>
          <p:cNvPr id="5" name="Espace réservé du pied de page 4">
            <a:extLst>
              <a:ext uri="{FF2B5EF4-FFF2-40B4-BE49-F238E27FC236}">
                <a16:creationId xmlns:a16="http://schemas.microsoft.com/office/drawing/2014/main" id="{CB67A8F5-9348-CA32-AB8B-00C8B6B06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1117768-0960-7947-358B-6776F9211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BD2C65D9-7694-1F47-B297-D1FBCA40C39F}" type="slidenum">
              <a:rPr lang="fr-FR" smtClean="0"/>
              <a:pPr/>
              <a:t>‹N°›</a:t>
            </a:fld>
            <a:endParaRPr lang="fr-FR" dirty="0"/>
          </a:p>
        </p:txBody>
      </p:sp>
    </p:spTree>
    <p:extLst>
      <p:ext uri="{BB962C8B-B14F-4D97-AF65-F5344CB8AC3E}">
        <p14:creationId xmlns:p14="http://schemas.microsoft.com/office/powerpoint/2010/main" val="1015857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8.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44.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pn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jp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emf"/><Relationship Id="rId12"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emf"/><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emf"/><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figma.com/proto/OU3osqiKgVXQNatRyUwC4j/Wireframe?page-id=19%3A273&amp;type=design&amp;node-id=19-274&amp;viewport=197%2C96%2C0.08&amp;t=BurCztctn954dehJ-1&amp;scaling=min-zoom&amp;starting-point-node-id=19%3A274&amp;mode=design" TargetMode="External"/><Relationship Id="rId5" Type="http://schemas.openxmlformats.org/officeDocument/2006/relationships/hyperlink" Target="https://www.figma.com/proto/OU3osqiKgVXQNatRyUwC4j/Wireframe?page-id=0%3A1&amp;type=design&amp;node-id=2-2&amp;viewport=339%2C134%2C0.16&amp;t=oEeILdwUHQW9qD96-1&amp;scaling=scale-down&amp;starting-point-node-id=2%3A2&amp;mode=design" TargetMode="External"/><Relationship Id="rId4" Type="http://schemas.openxmlformats.org/officeDocument/2006/relationships/image" Target="../media/image18.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hyperlink" Target="https://www.figma.com/proto/wRypFQBMRwhl9633Y6XMbJ/Mockup?page-id=36%3A2612&amp;type=design&amp;node-id=36-2636&amp;viewport=525%2C150%2C0.05&amp;t=urRYuCQNbynRAz5X-1&amp;scaling=min-zoom&amp;starting-point-node-id=36%3A2636&amp;mode=design" TargetMode="External"/><Relationship Id="rId3" Type="http://schemas.openxmlformats.org/officeDocument/2006/relationships/image" Target="../media/image2.png"/><Relationship Id="rId7" Type="http://schemas.openxmlformats.org/officeDocument/2006/relationships/hyperlink" Target="https://www.figma.com/proto/wRypFQBMRwhl9633Y6XMbJ/Mockup?page-id=0%3A1&amp;type=design&amp;node-id=2-118&amp;viewport=577%2C68%2C0.11&amp;t=OP3aOBHXrojB5HLh-1&amp;scaling=scale-down&amp;starting-point-node-id=2%3A118&amp;mode=design"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5.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FBB7D6-4CB5-BE19-985E-03585D79A9B9}"/>
              </a:ext>
            </a:extLst>
          </p:cNvPr>
          <p:cNvSpPr>
            <a:spLocks noGrp="1"/>
          </p:cNvSpPr>
          <p:nvPr>
            <p:ph type="ctrTitle"/>
          </p:nvPr>
        </p:nvSpPr>
        <p:spPr>
          <a:xfrm>
            <a:off x="4865439" y="2819646"/>
            <a:ext cx="7172103" cy="1218708"/>
          </a:xfrm>
        </p:spPr>
        <p:txBody>
          <a:bodyPr>
            <a:normAutofit/>
          </a:bodyPr>
          <a:lstStyle/>
          <a:p>
            <a:r>
              <a:rPr lang="fr-FR" dirty="0">
                <a:latin typeface="Pacifico" panose="02000000000000000000" pitchFamily="2" charset="0"/>
              </a:rPr>
              <a:t>Change ton climat</a:t>
            </a:r>
          </a:p>
        </p:txBody>
      </p:sp>
      <p:pic>
        <p:nvPicPr>
          <p:cNvPr id="7" name="Image 6" descr="Une image contenant clipart, Graphique, illustration, conception&#10;&#10;Description générée automatiquement">
            <a:extLst>
              <a:ext uri="{FF2B5EF4-FFF2-40B4-BE49-F238E27FC236}">
                <a16:creationId xmlns:a16="http://schemas.microsoft.com/office/drawing/2014/main" id="{3FD60EAE-75DF-599E-2636-A8FAED8D6288}"/>
              </a:ext>
            </a:extLst>
          </p:cNvPr>
          <p:cNvPicPr>
            <a:picLocks noChangeAspect="1"/>
          </p:cNvPicPr>
          <p:nvPr/>
        </p:nvPicPr>
        <p:blipFill>
          <a:blip r:embed="rId3"/>
          <a:stretch>
            <a:fillRect/>
          </a:stretch>
        </p:blipFill>
        <p:spPr>
          <a:xfrm>
            <a:off x="154458" y="549056"/>
            <a:ext cx="5372947" cy="5759888"/>
          </a:xfrm>
          <a:prstGeom prst="rect">
            <a:avLst/>
          </a:prstGeom>
          <a:ln>
            <a:noFill/>
          </a:ln>
          <a:effectLst>
            <a:outerShdw blurRad="292100" dist="139700" dir="2700000" algn="tl" rotWithShape="0">
              <a:srgbClr val="333333">
                <a:alpha val="65000"/>
              </a:srgbClr>
            </a:outerShdw>
          </a:effectLst>
        </p:spPr>
      </p:pic>
      <p:sp>
        <p:nvSpPr>
          <p:cNvPr id="4" name="Espace réservé du numéro de diapositive 3">
            <a:extLst>
              <a:ext uri="{FF2B5EF4-FFF2-40B4-BE49-F238E27FC236}">
                <a16:creationId xmlns:a16="http://schemas.microsoft.com/office/drawing/2014/main" id="{25EEE54C-4F02-DEF1-141D-3CD6F2E1DB11}"/>
              </a:ext>
            </a:extLst>
          </p:cNvPr>
          <p:cNvSpPr>
            <a:spLocks noGrp="1"/>
          </p:cNvSpPr>
          <p:nvPr>
            <p:ph type="sldNum" sz="quarter" idx="12"/>
          </p:nvPr>
        </p:nvSpPr>
        <p:spPr/>
        <p:txBody>
          <a:bodyPr/>
          <a:lstStyle/>
          <a:p>
            <a:fld id="{BD2C65D9-7694-1F47-B297-D1FBCA40C39F}" type="slidenum">
              <a:rPr lang="fr-FR" smtClean="0"/>
              <a:t>1</a:t>
            </a:fld>
            <a:endParaRPr lang="fr-FR" dirty="0"/>
          </a:p>
        </p:txBody>
      </p:sp>
    </p:spTree>
    <p:extLst>
      <p:ext uri="{BB962C8B-B14F-4D97-AF65-F5344CB8AC3E}">
        <p14:creationId xmlns:p14="http://schemas.microsoft.com/office/powerpoint/2010/main" val="467787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10</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247457" cy="369332"/>
          </a:xfrm>
          <a:prstGeom prst="rect">
            <a:avLst/>
          </a:prstGeom>
          <a:noFill/>
        </p:spPr>
        <p:txBody>
          <a:bodyPr wrap="none" rtlCol="0">
            <a:spAutoFit/>
          </a:bodyPr>
          <a:lstStyle/>
          <a:p>
            <a:r>
              <a:rPr lang="fr-FR" dirty="0">
                <a:solidFill>
                  <a:srgbClr val="368C83"/>
                </a:solidFill>
                <a:latin typeface="Montserrat Medium" pitchFamily="2" charset="77"/>
              </a:rPr>
              <a:t>Use Case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7169274" y="0"/>
            <a:ext cx="5022725" cy="894458"/>
          </a:xfrm>
          <a:prstGeom prst="rect">
            <a:avLst/>
          </a:prstGeom>
        </p:spPr>
      </p:pic>
      <p:pic>
        <p:nvPicPr>
          <p:cNvPr id="7" name="Image 6">
            <a:extLst>
              <a:ext uri="{FF2B5EF4-FFF2-40B4-BE49-F238E27FC236}">
                <a16:creationId xmlns:a16="http://schemas.microsoft.com/office/drawing/2014/main" id="{F4F5A68A-602B-1A8C-7019-8A1A8C75324D}"/>
              </a:ext>
            </a:extLst>
          </p:cNvPr>
          <p:cNvPicPr>
            <a:picLocks noChangeAspect="1"/>
          </p:cNvPicPr>
          <p:nvPr/>
        </p:nvPicPr>
        <p:blipFill>
          <a:blip r:embed="rId5"/>
          <a:stretch>
            <a:fillRect/>
          </a:stretch>
        </p:blipFill>
        <p:spPr>
          <a:xfrm>
            <a:off x="10978050" y="151357"/>
            <a:ext cx="641762" cy="609674"/>
          </a:xfrm>
          <a:prstGeom prst="rect">
            <a:avLst/>
          </a:prstGeom>
          <a:ln>
            <a:noFill/>
          </a:ln>
          <a:effectLst>
            <a:outerShdw blurRad="292100" dist="139700" dir="2700000" algn="tl" rotWithShape="0">
              <a:srgbClr val="333333">
                <a:alpha val="65000"/>
              </a:srgbClr>
            </a:outerShdw>
          </a:effectLst>
        </p:spPr>
      </p:pic>
      <p:pic>
        <p:nvPicPr>
          <p:cNvPr id="11" name="Image 10" descr="Une image contenant texte, diagramme, ligne, capture d’écran&#10;&#10;Description générée automatiquement">
            <a:extLst>
              <a:ext uri="{FF2B5EF4-FFF2-40B4-BE49-F238E27FC236}">
                <a16:creationId xmlns:a16="http://schemas.microsoft.com/office/drawing/2014/main" id="{1ABCE9DC-55B6-31C1-2A3F-23699E9D7923}"/>
              </a:ext>
            </a:extLst>
          </p:cNvPr>
          <p:cNvPicPr>
            <a:picLocks noChangeAspect="1"/>
          </p:cNvPicPr>
          <p:nvPr/>
        </p:nvPicPr>
        <p:blipFill>
          <a:blip r:embed="rId6"/>
          <a:stretch>
            <a:fillRect/>
          </a:stretch>
        </p:blipFill>
        <p:spPr>
          <a:xfrm>
            <a:off x="292100" y="1172803"/>
            <a:ext cx="10684862" cy="5685197"/>
          </a:xfrm>
          <a:prstGeom prst="rect">
            <a:avLst/>
          </a:prstGeom>
        </p:spPr>
      </p:pic>
    </p:spTree>
    <p:extLst>
      <p:ext uri="{BB962C8B-B14F-4D97-AF65-F5344CB8AC3E}">
        <p14:creationId xmlns:p14="http://schemas.microsoft.com/office/powerpoint/2010/main" val="408240937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11</a:t>
            </a:fld>
            <a:endParaRPr lang="fr-FR"/>
          </a:p>
        </p:txBody>
      </p:sp>
      <p:pic>
        <p:nvPicPr>
          <p:cNvPr id="5" name="Image 4" descr="Une image contenant texte, capture d’écran, diagramme, ligne">
            <a:extLst>
              <a:ext uri="{FF2B5EF4-FFF2-40B4-BE49-F238E27FC236}">
                <a16:creationId xmlns:a16="http://schemas.microsoft.com/office/drawing/2014/main" id="{DDB1505E-2230-49D2-3043-0E85CEA3CE84}"/>
              </a:ext>
            </a:extLst>
          </p:cNvPr>
          <p:cNvPicPr>
            <a:picLocks noChangeAspect="1"/>
          </p:cNvPicPr>
          <p:nvPr/>
        </p:nvPicPr>
        <p:blipFill>
          <a:blip r:embed="rId3"/>
          <a:stretch>
            <a:fillRect/>
          </a:stretch>
        </p:blipFill>
        <p:spPr>
          <a:xfrm>
            <a:off x="292101" y="-2852"/>
            <a:ext cx="10684862" cy="5685197"/>
          </a:xfrm>
          <a:prstGeom prst="rect">
            <a:avLst/>
          </a:prstGeom>
        </p:spPr>
      </p:pic>
    </p:spTree>
    <p:extLst>
      <p:ext uri="{BB962C8B-B14F-4D97-AF65-F5344CB8AC3E}">
        <p14:creationId xmlns:p14="http://schemas.microsoft.com/office/powerpoint/2010/main" val="265346200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12</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728632" cy="369332"/>
          </a:xfrm>
          <a:prstGeom prst="rect">
            <a:avLst/>
          </a:prstGeom>
          <a:noFill/>
        </p:spPr>
        <p:txBody>
          <a:bodyPr wrap="none" rtlCol="0">
            <a:spAutoFit/>
          </a:bodyPr>
          <a:lstStyle/>
          <a:p>
            <a:r>
              <a:rPr lang="fr-FR" dirty="0">
                <a:solidFill>
                  <a:srgbClr val="368C83"/>
                </a:solidFill>
                <a:latin typeface="Montserrat Medium" pitchFamily="2" charset="77"/>
              </a:rPr>
              <a:t>Diagramme d’activité</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5022724" cy="892014"/>
          </a:xfrm>
          <a:prstGeom prst="rect">
            <a:avLst/>
          </a:prstGeom>
        </p:spPr>
      </p:pic>
      <p:pic>
        <p:nvPicPr>
          <p:cNvPr id="4" name="Image 3">
            <a:extLst>
              <a:ext uri="{FF2B5EF4-FFF2-40B4-BE49-F238E27FC236}">
                <a16:creationId xmlns:a16="http://schemas.microsoft.com/office/drawing/2014/main" id="{2006A333-B6C6-47BB-AA2D-3476BF553E2C}"/>
              </a:ext>
            </a:extLst>
          </p:cNvPr>
          <p:cNvPicPr>
            <a:picLocks noChangeAspect="1"/>
          </p:cNvPicPr>
          <p:nvPr/>
        </p:nvPicPr>
        <p:blipFill>
          <a:blip r:embed="rId5"/>
          <a:stretch>
            <a:fillRect/>
          </a:stretch>
        </p:blipFill>
        <p:spPr>
          <a:xfrm>
            <a:off x="385440" y="151357"/>
            <a:ext cx="548415" cy="520995"/>
          </a:xfrm>
          <a:prstGeom prst="rect">
            <a:avLst/>
          </a:prstGeom>
          <a:ln>
            <a:noFill/>
          </a:ln>
          <a:effectLst>
            <a:outerShdw blurRad="292100" dist="139700" dir="2700000" algn="tl" rotWithShape="0">
              <a:srgbClr val="333333">
                <a:alpha val="65000"/>
              </a:srgbClr>
            </a:outerShdw>
          </a:effectLst>
        </p:spPr>
      </p:pic>
      <p:pic>
        <p:nvPicPr>
          <p:cNvPr id="8" name="Image 7" descr="Une image contenant texte, diagramme, Parallèle, Plan&#10;&#10;Description générée automatiquement">
            <a:extLst>
              <a:ext uri="{FF2B5EF4-FFF2-40B4-BE49-F238E27FC236}">
                <a16:creationId xmlns:a16="http://schemas.microsoft.com/office/drawing/2014/main" id="{03E2084F-FB8D-F726-E3CF-0A2B905616B0}"/>
              </a:ext>
            </a:extLst>
          </p:cNvPr>
          <p:cNvPicPr>
            <a:picLocks noChangeAspect="1"/>
          </p:cNvPicPr>
          <p:nvPr/>
        </p:nvPicPr>
        <p:blipFill>
          <a:blip r:embed="rId6"/>
          <a:stretch>
            <a:fillRect/>
          </a:stretch>
        </p:blipFill>
        <p:spPr>
          <a:xfrm>
            <a:off x="2813989" y="1155699"/>
            <a:ext cx="6709936" cy="5702301"/>
          </a:xfrm>
          <a:prstGeom prst="rect">
            <a:avLst/>
          </a:prstGeom>
        </p:spPr>
      </p:pic>
    </p:spTree>
    <p:extLst>
      <p:ext uri="{BB962C8B-B14F-4D97-AF65-F5344CB8AC3E}">
        <p14:creationId xmlns:p14="http://schemas.microsoft.com/office/powerpoint/2010/main" val="208888058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13</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2728632" cy="369332"/>
          </a:xfrm>
          <a:prstGeom prst="rect">
            <a:avLst/>
          </a:prstGeom>
          <a:noFill/>
        </p:spPr>
        <p:txBody>
          <a:bodyPr wrap="none" rtlCol="0">
            <a:spAutoFit/>
          </a:bodyPr>
          <a:lstStyle/>
          <a:p>
            <a:r>
              <a:rPr lang="fr-FR" dirty="0">
                <a:solidFill>
                  <a:srgbClr val="368C83"/>
                </a:solidFill>
                <a:latin typeface="Montserrat Medium" pitchFamily="2" charset="77"/>
              </a:rPr>
              <a:t>Diagramme d’activité</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7182256" y="0"/>
            <a:ext cx="5009743" cy="892146"/>
          </a:xfrm>
          <a:prstGeom prst="rect">
            <a:avLst/>
          </a:prstGeom>
        </p:spPr>
      </p:pic>
      <p:pic>
        <p:nvPicPr>
          <p:cNvPr id="4" name="Image 3">
            <a:extLst>
              <a:ext uri="{FF2B5EF4-FFF2-40B4-BE49-F238E27FC236}">
                <a16:creationId xmlns:a16="http://schemas.microsoft.com/office/drawing/2014/main" id="{B7616E74-AFCD-4A4F-3386-B45ACC60D2FF}"/>
              </a:ext>
            </a:extLst>
          </p:cNvPr>
          <p:cNvPicPr>
            <a:picLocks noChangeAspect="1"/>
          </p:cNvPicPr>
          <p:nvPr/>
        </p:nvPicPr>
        <p:blipFill>
          <a:blip r:embed="rId5"/>
          <a:stretch>
            <a:fillRect/>
          </a:stretch>
        </p:blipFill>
        <p:spPr>
          <a:xfrm>
            <a:off x="10979708" y="151357"/>
            <a:ext cx="640103" cy="608098"/>
          </a:xfrm>
          <a:prstGeom prst="rect">
            <a:avLst/>
          </a:prstGeom>
          <a:ln>
            <a:noFill/>
          </a:ln>
          <a:effectLst>
            <a:outerShdw blurRad="292100" dist="139700" dir="2700000" algn="tl" rotWithShape="0">
              <a:srgbClr val="333333">
                <a:alpha val="65000"/>
              </a:srgbClr>
            </a:outerShdw>
          </a:effectLst>
        </p:spPr>
      </p:pic>
      <p:pic>
        <p:nvPicPr>
          <p:cNvPr id="7" name="Image 6" descr="Une image contenant texte, diagramme, ligne, Parallèle&#10;&#10;Description générée automatiquement">
            <a:extLst>
              <a:ext uri="{FF2B5EF4-FFF2-40B4-BE49-F238E27FC236}">
                <a16:creationId xmlns:a16="http://schemas.microsoft.com/office/drawing/2014/main" id="{B579E2F5-F280-4DB0-FB96-8B071DA67CA3}"/>
              </a:ext>
            </a:extLst>
          </p:cNvPr>
          <p:cNvPicPr>
            <a:picLocks noChangeAspect="1"/>
          </p:cNvPicPr>
          <p:nvPr/>
        </p:nvPicPr>
        <p:blipFill>
          <a:blip r:embed="rId6"/>
          <a:stretch>
            <a:fillRect/>
          </a:stretch>
        </p:blipFill>
        <p:spPr>
          <a:xfrm>
            <a:off x="292100" y="2312962"/>
            <a:ext cx="10696353" cy="4545038"/>
          </a:xfrm>
          <a:prstGeom prst="rect">
            <a:avLst/>
          </a:prstGeom>
        </p:spPr>
      </p:pic>
    </p:spTree>
    <p:extLst>
      <p:ext uri="{BB962C8B-B14F-4D97-AF65-F5344CB8AC3E}">
        <p14:creationId xmlns:p14="http://schemas.microsoft.com/office/powerpoint/2010/main" val="78854892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973574F-CE3A-3B58-300B-CE47DC24C9B2}"/>
              </a:ext>
            </a:extLst>
          </p:cNvPr>
          <p:cNvSpPr>
            <a:spLocks noGrp="1"/>
          </p:cNvSpPr>
          <p:nvPr>
            <p:ph type="sldNum" sz="quarter" idx="12"/>
          </p:nvPr>
        </p:nvSpPr>
        <p:spPr/>
        <p:txBody>
          <a:bodyPr/>
          <a:lstStyle/>
          <a:p>
            <a:fld id="{BD2C65D9-7694-1F47-B297-D1FBCA40C39F}" type="slidenum">
              <a:rPr lang="fr-FR" smtClean="0"/>
              <a:t>14</a:t>
            </a:fld>
            <a:endParaRPr lang="fr-FR"/>
          </a:p>
        </p:txBody>
      </p:sp>
      <p:pic>
        <p:nvPicPr>
          <p:cNvPr id="12" name="Image 11" descr="Une image contenant texte, diagramme, capture d’écran, ligne">
            <a:extLst>
              <a:ext uri="{FF2B5EF4-FFF2-40B4-BE49-F238E27FC236}">
                <a16:creationId xmlns:a16="http://schemas.microsoft.com/office/drawing/2014/main" id="{A1196CF9-192F-F4A5-8FD0-E4756DF73288}"/>
              </a:ext>
            </a:extLst>
          </p:cNvPr>
          <p:cNvPicPr>
            <a:picLocks noChangeAspect="1"/>
          </p:cNvPicPr>
          <p:nvPr/>
        </p:nvPicPr>
        <p:blipFill>
          <a:blip r:embed="rId3"/>
          <a:stretch>
            <a:fillRect/>
          </a:stretch>
        </p:blipFill>
        <p:spPr>
          <a:xfrm>
            <a:off x="292103" y="0"/>
            <a:ext cx="10687608" cy="4541322"/>
          </a:xfrm>
          <a:prstGeom prst="rect">
            <a:avLst/>
          </a:prstGeom>
        </p:spPr>
      </p:pic>
    </p:spTree>
    <p:extLst>
      <p:ext uri="{BB962C8B-B14F-4D97-AF65-F5344CB8AC3E}">
        <p14:creationId xmlns:p14="http://schemas.microsoft.com/office/powerpoint/2010/main" val="95065513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15</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159839" cy="369332"/>
          </a:xfrm>
          <a:prstGeom prst="rect">
            <a:avLst/>
          </a:prstGeom>
          <a:noFill/>
        </p:spPr>
        <p:txBody>
          <a:bodyPr wrap="none" rtlCol="0">
            <a:spAutoFit/>
          </a:bodyPr>
          <a:lstStyle/>
          <a:p>
            <a:r>
              <a:rPr lang="fr-FR" dirty="0">
                <a:solidFill>
                  <a:srgbClr val="368C83"/>
                </a:solidFill>
                <a:latin typeface="Montserrat Medium" pitchFamily="2" charset="77"/>
              </a:rPr>
              <a:t>Diagramme de séquence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7182256" y="0"/>
            <a:ext cx="5009743" cy="892146"/>
          </a:xfrm>
          <a:prstGeom prst="rect">
            <a:avLst/>
          </a:prstGeom>
        </p:spPr>
      </p:pic>
      <p:pic>
        <p:nvPicPr>
          <p:cNvPr id="4" name="Image 3">
            <a:extLst>
              <a:ext uri="{FF2B5EF4-FFF2-40B4-BE49-F238E27FC236}">
                <a16:creationId xmlns:a16="http://schemas.microsoft.com/office/drawing/2014/main" id="{B7616E74-AFCD-4A4F-3386-B45ACC60D2FF}"/>
              </a:ext>
            </a:extLst>
          </p:cNvPr>
          <p:cNvPicPr>
            <a:picLocks noChangeAspect="1"/>
          </p:cNvPicPr>
          <p:nvPr/>
        </p:nvPicPr>
        <p:blipFill>
          <a:blip r:embed="rId5"/>
          <a:stretch>
            <a:fillRect/>
          </a:stretch>
        </p:blipFill>
        <p:spPr>
          <a:xfrm>
            <a:off x="10979708" y="151357"/>
            <a:ext cx="640103" cy="608098"/>
          </a:xfrm>
          <a:prstGeom prst="rect">
            <a:avLst/>
          </a:prstGeom>
          <a:ln>
            <a:noFill/>
          </a:ln>
          <a:effectLst>
            <a:outerShdw blurRad="292100" dist="139700" dir="2700000" algn="tl" rotWithShape="0">
              <a:srgbClr val="333333">
                <a:alpha val="65000"/>
              </a:srgbClr>
            </a:outerShdw>
          </a:effectLst>
        </p:spPr>
      </p:pic>
      <p:pic>
        <p:nvPicPr>
          <p:cNvPr id="7" name="Image 6" descr="Une image contenant texte, diagramme, Parallèle, Plan&#10;&#10;Description générée automatiquement">
            <a:extLst>
              <a:ext uri="{FF2B5EF4-FFF2-40B4-BE49-F238E27FC236}">
                <a16:creationId xmlns:a16="http://schemas.microsoft.com/office/drawing/2014/main" id="{F9592C9D-882B-74C2-ED52-D540756050A7}"/>
              </a:ext>
            </a:extLst>
          </p:cNvPr>
          <p:cNvPicPr>
            <a:picLocks noChangeAspect="1"/>
          </p:cNvPicPr>
          <p:nvPr/>
        </p:nvPicPr>
        <p:blipFill>
          <a:blip r:embed="rId6"/>
          <a:stretch>
            <a:fillRect/>
          </a:stretch>
        </p:blipFill>
        <p:spPr>
          <a:xfrm>
            <a:off x="2829641" y="789190"/>
            <a:ext cx="5780960" cy="6068809"/>
          </a:xfrm>
          <a:prstGeom prst="rect">
            <a:avLst/>
          </a:prstGeom>
        </p:spPr>
      </p:pic>
    </p:spTree>
    <p:extLst>
      <p:ext uri="{BB962C8B-B14F-4D97-AF65-F5344CB8AC3E}">
        <p14:creationId xmlns:p14="http://schemas.microsoft.com/office/powerpoint/2010/main" val="171542834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48000">
              <a:schemeClr val="accent1">
                <a:lumMod val="5000"/>
                <a:lumOff val="95000"/>
              </a:schemeClr>
            </a:gs>
            <a:gs pos="97000">
              <a:srgbClr val="1F1F1F"/>
            </a:gs>
          </a:gsLst>
          <a:lin ang="5400000" scaled="1"/>
        </a:gra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ED2D00-5811-A7B6-2478-5CAC3B0189B3}"/>
              </a:ext>
            </a:extLst>
          </p:cNvPr>
          <p:cNvSpPr>
            <a:spLocks noGrp="1"/>
          </p:cNvSpPr>
          <p:nvPr>
            <p:ph type="sldNum" sz="quarter" idx="12"/>
          </p:nvPr>
        </p:nvSpPr>
        <p:spPr/>
        <p:txBody>
          <a:bodyPr/>
          <a:lstStyle/>
          <a:p>
            <a:fld id="{BD2C65D9-7694-1F47-B297-D1FBCA40C39F}" type="slidenum">
              <a:rPr lang="fr-FR" smtClean="0"/>
              <a:t>16</a:t>
            </a:fld>
            <a:endParaRPr lang="fr-FR"/>
          </a:p>
        </p:txBody>
      </p:sp>
      <p:pic>
        <p:nvPicPr>
          <p:cNvPr id="4" name="Image 3" descr="Une image contenant Police, Graphique, conception, typographie&#10;&#10;Description générée automatiquement">
            <a:extLst>
              <a:ext uri="{FF2B5EF4-FFF2-40B4-BE49-F238E27FC236}">
                <a16:creationId xmlns:a16="http://schemas.microsoft.com/office/drawing/2014/main" id="{8CE3F38B-1615-0375-1AEA-FCD6F421C8A5}"/>
              </a:ext>
            </a:extLst>
          </p:cNvPr>
          <p:cNvPicPr>
            <a:picLocks noChangeAspect="1"/>
          </p:cNvPicPr>
          <p:nvPr/>
        </p:nvPicPr>
        <p:blipFill>
          <a:blip r:embed="rId2"/>
          <a:stretch>
            <a:fillRect/>
          </a:stretch>
        </p:blipFill>
        <p:spPr>
          <a:xfrm>
            <a:off x="1440104" y="889000"/>
            <a:ext cx="5080000" cy="5080000"/>
          </a:xfrm>
          <a:prstGeom prst="rect">
            <a:avLst/>
          </a:prstGeom>
          <a:ln>
            <a:noFill/>
          </a:ln>
          <a:effectLst>
            <a:outerShdw blurRad="292100" dist="139700" dir="2700000" algn="tl" rotWithShape="0">
              <a:srgbClr val="333333">
                <a:alpha val="65000"/>
              </a:srgbClr>
            </a:outerShdw>
          </a:effectLst>
        </p:spPr>
      </p:pic>
      <p:pic>
        <p:nvPicPr>
          <p:cNvPr id="7" name="Image 6">
            <a:extLst>
              <a:ext uri="{FF2B5EF4-FFF2-40B4-BE49-F238E27FC236}">
                <a16:creationId xmlns:a16="http://schemas.microsoft.com/office/drawing/2014/main" id="{899F7BC0-B049-E170-BDB1-E7B5FF31FB2D}"/>
              </a:ext>
            </a:extLst>
          </p:cNvPr>
          <p:cNvPicPr>
            <a:picLocks noChangeAspect="1"/>
          </p:cNvPicPr>
          <p:nvPr/>
        </p:nvPicPr>
        <p:blipFill>
          <a:blip r:embed="rId3"/>
          <a:stretch>
            <a:fillRect/>
          </a:stretch>
        </p:blipFill>
        <p:spPr>
          <a:xfrm>
            <a:off x="7371219" y="1864868"/>
            <a:ext cx="3185605" cy="31282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6993599"/>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17</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074607" cy="369332"/>
          </a:xfrm>
          <a:prstGeom prst="rect">
            <a:avLst/>
          </a:prstGeom>
          <a:noFill/>
        </p:spPr>
        <p:txBody>
          <a:bodyPr wrap="none" rtlCol="0">
            <a:spAutoFit/>
          </a:bodyPr>
          <a:lstStyle/>
          <a:p>
            <a:r>
              <a:rPr lang="fr-FR" dirty="0">
                <a:solidFill>
                  <a:srgbClr val="368C83"/>
                </a:solidFill>
                <a:latin typeface="Montserrat Medium" pitchFamily="2" charset="77"/>
              </a:rPr>
              <a:t>HTML -&gt; Header</a:t>
            </a:r>
          </a:p>
        </p:txBody>
      </p:sp>
      <p:pic>
        <p:nvPicPr>
          <p:cNvPr id="5" name="Image 4">
            <a:extLst>
              <a:ext uri="{FF2B5EF4-FFF2-40B4-BE49-F238E27FC236}">
                <a16:creationId xmlns:a16="http://schemas.microsoft.com/office/drawing/2014/main" id="{5840AE4F-F47A-7E03-48DA-B9612C8716B5}"/>
              </a:ext>
            </a:extLst>
          </p:cNvPr>
          <p:cNvPicPr>
            <a:picLocks noChangeAspect="1"/>
          </p:cNvPicPr>
          <p:nvPr/>
        </p:nvPicPr>
        <p:blipFill>
          <a:blip r:embed="rId3"/>
          <a:stretch>
            <a:fillRect/>
          </a:stretch>
        </p:blipFill>
        <p:spPr>
          <a:xfrm>
            <a:off x="633729" y="1461482"/>
            <a:ext cx="11203659" cy="4940588"/>
          </a:xfrm>
          <a:prstGeom prst="rect">
            <a:avLst/>
          </a:prstGeom>
        </p:spPr>
      </p:pic>
      <p:pic>
        <p:nvPicPr>
          <p:cNvPr id="4" name="Image 3" descr="Une image contenant Rectangle, capture d’écran, Caractère coloré, carré">
            <a:extLst>
              <a:ext uri="{FF2B5EF4-FFF2-40B4-BE49-F238E27FC236}">
                <a16:creationId xmlns:a16="http://schemas.microsoft.com/office/drawing/2014/main" id="{D2710444-E0D4-24AE-53CF-159E3D6BA39C}"/>
              </a:ext>
            </a:extLst>
          </p:cNvPr>
          <p:cNvPicPr>
            <a:picLocks noChangeAspect="1"/>
          </p:cNvPicPr>
          <p:nvPr/>
        </p:nvPicPr>
        <p:blipFill>
          <a:blip r:embed="rId4"/>
          <a:stretch>
            <a:fillRect/>
          </a:stretch>
        </p:blipFill>
        <p:spPr>
          <a:xfrm>
            <a:off x="-12979" y="-15910"/>
            <a:ext cx="5022724" cy="892014"/>
          </a:xfrm>
          <a:prstGeom prst="rect">
            <a:avLst/>
          </a:prstGeom>
        </p:spPr>
      </p:pic>
      <p:pic>
        <p:nvPicPr>
          <p:cNvPr id="7" name="Image 6" descr="Une image contenant Graphique, capture d’écran, Bleu électrique, symbole&#10;&#10;Description générée automatiquement">
            <a:extLst>
              <a:ext uri="{FF2B5EF4-FFF2-40B4-BE49-F238E27FC236}">
                <a16:creationId xmlns:a16="http://schemas.microsoft.com/office/drawing/2014/main" id="{966BC87E-5CCA-D5A3-D557-C89F59F4C38F}"/>
              </a:ext>
            </a:extLst>
          </p:cNvPr>
          <p:cNvPicPr>
            <a:picLocks noChangeAspect="1"/>
          </p:cNvPicPr>
          <p:nvPr/>
        </p:nvPicPr>
        <p:blipFill>
          <a:blip r:embed="rId5"/>
          <a:stretch>
            <a:fillRect/>
          </a:stretch>
        </p:blipFill>
        <p:spPr>
          <a:xfrm>
            <a:off x="5066071" y="2399071"/>
            <a:ext cx="2059858" cy="2059858"/>
          </a:xfrm>
          <a:prstGeom prst="rect">
            <a:avLst/>
          </a:prstGeom>
        </p:spPr>
      </p:pic>
      <p:pic>
        <p:nvPicPr>
          <p:cNvPr id="8" name="Image 7" descr="Une image contenant Graphique, capture d’écran, Bleu électrique, symbole&#10;&#10;Description générée automatiquement">
            <a:extLst>
              <a:ext uri="{FF2B5EF4-FFF2-40B4-BE49-F238E27FC236}">
                <a16:creationId xmlns:a16="http://schemas.microsoft.com/office/drawing/2014/main" id="{DC9E416C-2218-6F71-C805-AE87365A5415}"/>
              </a:ext>
            </a:extLst>
          </p:cNvPr>
          <p:cNvPicPr>
            <a:picLocks noChangeAspect="1"/>
          </p:cNvPicPr>
          <p:nvPr/>
        </p:nvPicPr>
        <p:blipFill>
          <a:blip r:embed="rId5"/>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9976519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94A7598-FD9F-0F7A-4628-4DAD9D4D93D4}"/>
              </a:ext>
            </a:extLst>
          </p:cNvPr>
          <p:cNvSpPr>
            <a:spLocks noGrp="1"/>
          </p:cNvSpPr>
          <p:nvPr>
            <p:ph type="sldNum" sz="quarter" idx="12"/>
          </p:nvPr>
        </p:nvSpPr>
        <p:spPr/>
        <p:txBody>
          <a:bodyPr/>
          <a:lstStyle/>
          <a:p>
            <a:fld id="{BD2C65D9-7694-1F47-B297-D1FBCA40C39F}" type="slidenum">
              <a:rPr lang="fr-FR" smtClean="0"/>
              <a:t>18</a:t>
            </a:fld>
            <a:endParaRPr lang="fr-FR"/>
          </a:p>
        </p:txBody>
      </p:sp>
      <p:sp>
        <p:nvSpPr>
          <p:cNvPr id="4" name="ZoneTexte 3">
            <a:extLst>
              <a:ext uri="{FF2B5EF4-FFF2-40B4-BE49-F238E27FC236}">
                <a16:creationId xmlns:a16="http://schemas.microsoft.com/office/drawing/2014/main" id="{7449173F-CA5C-8749-9778-D992ADF3BE4F}"/>
              </a:ext>
            </a:extLst>
          </p:cNvPr>
          <p:cNvSpPr txBox="1"/>
          <p:nvPr/>
        </p:nvSpPr>
        <p:spPr>
          <a:xfrm>
            <a:off x="7904211" y="429268"/>
            <a:ext cx="1758815" cy="369332"/>
          </a:xfrm>
          <a:prstGeom prst="rect">
            <a:avLst/>
          </a:prstGeom>
          <a:noFill/>
        </p:spPr>
        <p:txBody>
          <a:bodyPr wrap="none" rtlCol="0">
            <a:spAutoFit/>
          </a:bodyPr>
          <a:lstStyle/>
          <a:p>
            <a:r>
              <a:rPr lang="fr-FR" dirty="0">
                <a:solidFill>
                  <a:srgbClr val="368C83"/>
                </a:solidFill>
                <a:latin typeface="Montserrat Medium" pitchFamily="2" charset="77"/>
              </a:rPr>
              <a:t>HTML -&gt;Body</a:t>
            </a:r>
          </a:p>
        </p:txBody>
      </p:sp>
      <p:pic>
        <p:nvPicPr>
          <p:cNvPr id="7" name="Image 6" descr="Une image contenant texte, logiciel, Logiciel multimédia, capture d’écran&#10;&#10;Description générée automatiquement">
            <a:extLst>
              <a:ext uri="{FF2B5EF4-FFF2-40B4-BE49-F238E27FC236}">
                <a16:creationId xmlns:a16="http://schemas.microsoft.com/office/drawing/2014/main" id="{4C8BD078-3EF5-02BE-8401-BBEB884B2E6C}"/>
              </a:ext>
            </a:extLst>
          </p:cNvPr>
          <p:cNvPicPr>
            <a:picLocks noChangeAspect="1"/>
          </p:cNvPicPr>
          <p:nvPr/>
        </p:nvPicPr>
        <p:blipFill>
          <a:blip r:embed="rId3"/>
          <a:stretch>
            <a:fillRect/>
          </a:stretch>
        </p:blipFill>
        <p:spPr>
          <a:xfrm>
            <a:off x="193180" y="2090421"/>
            <a:ext cx="11805639" cy="3734087"/>
          </a:xfrm>
          <a:prstGeom prst="rect">
            <a:avLst/>
          </a:prstGeom>
        </p:spPr>
      </p:pic>
      <p:pic>
        <p:nvPicPr>
          <p:cNvPr id="3" name="Image 2" descr="Une image contenant Rectangle, capture d’écran, Caractère coloré, carré">
            <a:extLst>
              <a:ext uri="{FF2B5EF4-FFF2-40B4-BE49-F238E27FC236}">
                <a16:creationId xmlns:a16="http://schemas.microsoft.com/office/drawing/2014/main" id="{65D21DA9-5A26-A419-312B-F10DB166C4A8}"/>
              </a:ext>
            </a:extLst>
          </p:cNvPr>
          <p:cNvPicPr>
            <a:picLocks noChangeAspect="1"/>
          </p:cNvPicPr>
          <p:nvPr/>
        </p:nvPicPr>
        <p:blipFill>
          <a:blip r:embed="rId4"/>
          <a:stretch>
            <a:fillRect/>
          </a:stretch>
        </p:blipFill>
        <p:spPr>
          <a:xfrm>
            <a:off x="-12979" y="-15910"/>
            <a:ext cx="5022724" cy="892014"/>
          </a:xfrm>
          <a:prstGeom prst="rect">
            <a:avLst/>
          </a:prstGeom>
        </p:spPr>
      </p:pic>
      <p:pic>
        <p:nvPicPr>
          <p:cNvPr id="5" name="Image 4" descr="Une image contenant Graphique, capture d’écran, Bleu électrique, symbole&#10;&#10;Description générée automatiquement">
            <a:extLst>
              <a:ext uri="{FF2B5EF4-FFF2-40B4-BE49-F238E27FC236}">
                <a16:creationId xmlns:a16="http://schemas.microsoft.com/office/drawing/2014/main" id="{F5A3F453-4F4E-737B-54A3-52015A4D140B}"/>
              </a:ext>
            </a:extLst>
          </p:cNvPr>
          <p:cNvPicPr>
            <a:picLocks noChangeAspect="1"/>
          </p:cNvPicPr>
          <p:nvPr/>
        </p:nvPicPr>
        <p:blipFill>
          <a:blip r:embed="rId5"/>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698663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12" name="Image 11" descr="Une image contenant texte, capture d’écran, logiciel, Logiciel multimédia&#10;&#10;Description générée automatiquement">
            <a:extLst>
              <a:ext uri="{FF2B5EF4-FFF2-40B4-BE49-F238E27FC236}">
                <a16:creationId xmlns:a16="http://schemas.microsoft.com/office/drawing/2014/main" id="{9A08CA81-059E-82C4-51ED-EAFB81B0E6CF}"/>
              </a:ext>
            </a:extLst>
          </p:cNvPr>
          <p:cNvPicPr>
            <a:picLocks noChangeAspect="1"/>
          </p:cNvPicPr>
          <p:nvPr/>
        </p:nvPicPr>
        <p:blipFill>
          <a:blip r:embed="rId3"/>
          <a:stretch>
            <a:fillRect/>
          </a:stretch>
        </p:blipFill>
        <p:spPr>
          <a:xfrm>
            <a:off x="1656957" y="1007023"/>
            <a:ext cx="3632704" cy="5726430"/>
          </a:xfrm>
          <a:prstGeom prst="rect">
            <a:avLst/>
          </a:prstGeom>
        </p:spPr>
      </p:pic>
      <p:pic>
        <p:nvPicPr>
          <p:cNvPr id="15" name="Image 14" descr="Une image contenant texte, capture d’écran, logiciel, Police&#10;&#10;Description générée automatiquement">
            <a:extLst>
              <a:ext uri="{FF2B5EF4-FFF2-40B4-BE49-F238E27FC236}">
                <a16:creationId xmlns:a16="http://schemas.microsoft.com/office/drawing/2014/main" id="{55470C55-4612-F0A1-6CCF-F0991418D4C7}"/>
              </a:ext>
            </a:extLst>
          </p:cNvPr>
          <p:cNvPicPr>
            <a:picLocks noChangeAspect="1"/>
          </p:cNvPicPr>
          <p:nvPr/>
        </p:nvPicPr>
        <p:blipFill>
          <a:blip r:embed="rId4"/>
          <a:stretch>
            <a:fillRect/>
          </a:stretch>
        </p:blipFill>
        <p:spPr>
          <a:xfrm>
            <a:off x="6236204" y="1211580"/>
            <a:ext cx="3142339" cy="5449650"/>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19</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636713" cy="369332"/>
          </a:xfrm>
          <a:prstGeom prst="rect">
            <a:avLst/>
          </a:prstGeom>
          <a:noFill/>
        </p:spPr>
        <p:txBody>
          <a:bodyPr wrap="none" rtlCol="0">
            <a:spAutoFit/>
          </a:bodyPr>
          <a:lstStyle/>
          <a:p>
            <a:r>
              <a:rPr lang="fr-FR">
                <a:solidFill>
                  <a:srgbClr val="368C83"/>
                </a:solidFill>
                <a:latin typeface="Montserrat Medium" pitchFamily="2" charset="77"/>
              </a:rPr>
              <a:t>CSS</a:t>
            </a:r>
            <a:endParaRPr lang="fr-FR" dirty="0">
              <a:solidFill>
                <a:srgbClr val="368C83"/>
              </a:solidFill>
              <a:latin typeface="Montserrat Medium" pitchFamily="2" charset="77"/>
            </a:endParaRP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5"/>
          <a:stretch>
            <a:fillRect/>
          </a:stretch>
        </p:blipFill>
        <p:spPr>
          <a:xfrm>
            <a:off x="7169275" y="0"/>
            <a:ext cx="5022725" cy="894458"/>
          </a:xfrm>
          <a:prstGeom prst="rect">
            <a:avLst/>
          </a:prstGeom>
        </p:spPr>
      </p:pic>
      <p:pic>
        <p:nvPicPr>
          <p:cNvPr id="4" name="Image 3" descr="Une image contenant Graphique, capture d’écran, Bleu électrique, symbole&#10;&#10;Description générée automatiquement">
            <a:extLst>
              <a:ext uri="{FF2B5EF4-FFF2-40B4-BE49-F238E27FC236}">
                <a16:creationId xmlns:a16="http://schemas.microsoft.com/office/drawing/2014/main" id="{6FF1A94D-AF0B-238A-FA2E-A69E25DE25D9}"/>
              </a:ext>
            </a:extLst>
          </p:cNvPr>
          <p:cNvPicPr>
            <a:picLocks noChangeAspect="1"/>
          </p:cNvPicPr>
          <p:nvPr/>
        </p:nvPicPr>
        <p:blipFill>
          <a:blip r:embed="rId6"/>
          <a:stretch>
            <a:fillRect/>
          </a:stretch>
        </p:blipFill>
        <p:spPr>
          <a:xfrm>
            <a:off x="11353800" y="29901"/>
            <a:ext cx="766914" cy="7669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3097630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Une image contenant clipart, Graphique, illustration, conception&#10;&#10;Description générée automatiquement">
            <a:extLst>
              <a:ext uri="{FF2B5EF4-FFF2-40B4-BE49-F238E27FC236}">
                <a16:creationId xmlns:a16="http://schemas.microsoft.com/office/drawing/2014/main" id="{BE341465-458E-6332-3523-79B42470E895}"/>
              </a:ext>
            </a:extLst>
          </p:cNvPr>
          <p:cNvPicPr>
            <a:picLocks noChangeAspect="1"/>
          </p:cNvPicPr>
          <p:nvPr/>
        </p:nvPicPr>
        <p:blipFill>
          <a:blip r:embed="rId3">
            <a:alphaModFix amt="5000"/>
          </a:blip>
          <a:stretch>
            <a:fillRect/>
          </a:stretch>
        </p:blipFill>
        <p:spPr>
          <a:xfrm>
            <a:off x="-76200" y="120650"/>
            <a:ext cx="6172200" cy="6616700"/>
          </a:xfrm>
          <a:prstGeom prst="rect">
            <a:avLst/>
          </a:prstGeom>
        </p:spPr>
      </p:pic>
      <p:sp>
        <p:nvSpPr>
          <p:cNvPr id="4" name="Espace réservé du numéro de diapositive 3">
            <a:extLst>
              <a:ext uri="{FF2B5EF4-FFF2-40B4-BE49-F238E27FC236}">
                <a16:creationId xmlns:a16="http://schemas.microsoft.com/office/drawing/2014/main" id="{0AB35075-84C6-C3D2-A2F0-0D1A0E97B8D5}"/>
              </a:ext>
            </a:extLst>
          </p:cNvPr>
          <p:cNvSpPr>
            <a:spLocks noGrp="1"/>
          </p:cNvSpPr>
          <p:nvPr>
            <p:ph type="sldNum" sz="quarter" idx="12"/>
          </p:nvPr>
        </p:nvSpPr>
        <p:spPr/>
        <p:txBody>
          <a:bodyPr/>
          <a:lstStyle/>
          <a:p>
            <a:fld id="{BD2C65D9-7694-1F47-B297-D1FBCA40C39F}" type="slidenum">
              <a:rPr lang="fr-FR" smtClean="0"/>
              <a:t>2</a:t>
            </a:fld>
            <a:endParaRPr lang="fr-FR" dirty="0"/>
          </a:p>
        </p:txBody>
      </p:sp>
      <p:sp>
        <p:nvSpPr>
          <p:cNvPr id="7" name="ZoneTexte 6">
            <a:extLst>
              <a:ext uri="{FF2B5EF4-FFF2-40B4-BE49-F238E27FC236}">
                <a16:creationId xmlns:a16="http://schemas.microsoft.com/office/drawing/2014/main" id="{4DF0343D-1926-92CD-E981-B56C83DF88B5}"/>
              </a:ext>
            </a:extLst>
          </p:cNvPr>
          <p:cNvSpPr txBox="1"/>
          <p:nvPr/>
        </p:nvSpPr>
        <p:spPr>
          <a:xfrm>
            <a:off x="1383232" y="1550129"/>
            <a:ext cx="5050971" cy="1169562"/>
          </a:xfrm>
          <a:prstGeom prst="rect">
            <a:avLst/>
          </a:prstGeom>
          <a:noFill/>
        </p:spPr>
        <p:txBody>
          <a:bodyPr wrap="square" rtlCol="0">
            <a:spAutoFit/>
          </a:bodyPr>
          <a:lstStyle/>
          <a:p>
            <a:r>
              <a:rPr lang="fr-FR" sz="1400" dirty="0">
                <a:latin typeface="Montserrat Medium" pitchFamily="2" charset="77"/>
              </a:rPr>
              <a:t>1 – Analyse du besoin</a:t>
            </a:r>
          </a:p>
          <a:p>
            <a:r>
              <a:rPr lang="fr-FR" sz="1400" dirty="0">
                <a:latin typeface="Montserrat Medium" pitchFamily="2" charset="77"/>
              </a:rPr>
              <a:t>	a - Contexte</a:t>
            </a:r>
          </a:p>
          <a:p>
            <a:r>
              <a:rPr lang="fr-FR" sz="1400" dirty="0">
                <a:latin typeface="Montserrat Medium" pitchFamily="2" charset="77"/>
              </a:rPr>
              <a:t>	b - Présentation du projet</a:t>
            </a:r>
          </a:p>
          <a:p>
            <a:r>
              <a:rPr lang="fr-FR" sz="1400" dirty="0">
                <a:latin typeface="Montserrat Medium" pitchFamily="2" charset="77"/>
              </a:rPr>
              <a:t>	c - Le besoin</a:t>
            </a:r>
          </a:p>
          <a:p>
            <a:r>
              <a:rPr lang="fr-FR" sz="1400" dirty="0">
                <a:latin typeface="Montserrat Medium" pitchFamily="2" charset="77"/>
              </a:rPr>
              <a:t>	d - Les contraintes techniques</a:t>
            </a:r>
          </a:p>
        </p:txBody>
      </p:sp>
      <p:sp>
        <p:nvSpPr>
          <p:cNvPr id="10" name="ZoneTexte 9">
            <a:extLst>
              <a:ext uri="{FF2B5EF4-FFF2-40B4-BE49-F238E27FC236}">
                <a16:creationId xmlns:a16="http://schemas.microsoft.com/office/drawing/2014/main" id="{8EB96DD4-5FAA-2EBB-5BC8-761865D389A5}"/>
              </a:ext>
            </a:extLst>
          </p:cNvPr>
          <p:cNvSpPr txBox="1"/>
          <p:nvPr/>
        </p:nvSpPr>
        <p:spPr>
          <a:xfrm>
            <a:off x="1383232" y="4569204"/>
            <a:ext cx="2843408" cy="738667"/>
          </a:xfrm>
          <a:prstGeom prst="rect">
            <a:avLst/>
          </a:prstGeom>
          <a:noFill/>
        </p:spPr>
        <p:txBody>
          <a:bodyPr wrap="square" rtlCol="0">
            <a:spAutoFit/>
          </a:bodyPr>
          <a:lstStyle/>
          <a:p>
            <a:r>
              <a:rPr lang="fr-FR" sz="1400" dirty="0">
                <a:latin typeface="Montserrat Medium" pitchFamily="2" charset="77"/>
              </a:rPr>
              <a:t>3 – Maquettage</a:t>
            </a:r>
          </a:p>
          <a:p>
            <a:r>
              <a:rPr lang="fr-FR" sz="1400" dirty="0">
                <a:latin typeface="Montserrat Medium" pitchFamily="2" charset="77"/>
              </a:rPr>
              <a:t>	a – Wireframe</a:t>
            </a:r>
          </a:p>
          <a:p>
            <a:r>
              <a:rPr lang="fr-FR" sz="1400" dirty="0">
                <a:latin typeface="Montserrat Medium" pitchFamily="2" charset="77"/>
              </a:rPr>
              <a:t>	b – </a:t>
            </a:r>
            <a:r>
              <a:rPr lang="fr-FR" sz="1400" dirty="0" err="1">
                <a:latin typeface="Montserrat Medium" pitchFamily="2" charset="77"/>
              </a:rPr>
              <a:t>Mockup</a:t>
            </a:r>
            <a:endParaRPr lang="fr-FR" sz="1400" dirty="0">
              <a:latin typeface="Montserrat Medium" pitchFamily="2" charset="77"/>
            </a:endParaRPr>
          </a:p>
        </p:txBody>
      </p:sp>
      <p:sp>
        <p:nvSpPr>
          <p:cNvPr id="11" name="ZoneTexte 10">
            <a:extLst>
              <a:ext uri="{FF2B5EF4-FFF2-40B4-BE49-F238E27FC236}">
                <a16:creationId xmlns:a16="http://schemas.microsoft.com/office/drawing/2014/main" id="{3267C06D-26D4-A8FC-1ACF-08F70FE12B10}"/>
              </a:ext>
            </a:extLst>
          </p:cNvPr>
          <p:cNvSpPr txBox="1"/>
          <p:nvPr/>
        </p:nvSpPr>
        <p:spPr>
          <a:xfrm>
            <a:off x="1357997" y="3335239"/>
            <a:ext cx="1741182" cy="369332"/>
          </a:xfrm>
          <a:prstGeom prst="rect">
            <a:avLst/>
          </a:prstGeom>
          <a:noFill/>
        </p:spPr>
        <p:txBody>
          <a:bodyPr wrap="none" rtlCol="0">
            <a:spAutoFit/>
          </a:bodyPr>
          <a:lstStyle/>
          <a:p>
            <a:r>
              <a:rPr lang="fr-FR" dirty="0"/>
              <a:t>2 - </a:t>
            </a:r>
            <a:r>
              <a:rPr lang="fr-FR" sz="1400" dirty="0">
                <a:latin typeface="Montserrat Medium" pitchFamily="2" charset="77"/>
              </a:rPr>
              <a:t>Arborescence</a:t>
            </a:r>
          </a:p>
        </p:txBody>
      </p:sp>
      <p:sp>
        <p:nvSpPr>
          <p:cNvPr id="12" name="ZoneTexte 11">
            <a:extLst>
              <a:ext uri="{FF2B5EF4-FFF2-40B4-BE49-F238E27FC236}">
                <a16:creationId xmlns:a16="http://schemas.microsoft.com/office/drawing/2014/main" id="{F8F18AA7-037C-28D1-CFAB-202667127C44}"/>
              </a:ext>
            </a:extLst>
          </p:cNvPr>
          <p:cNvSpPr txBox="1"/>
          <p:nvPr/>
        </p:nvSpPr>
        <p:spPr>
          <a:xfrm>
            <a:off x="6753361" y="2242634"/>
            <a:ext cx="3714478" cy="954114"/>
          </a:xfrm>
          <a:prstGeom prst="rect">
            <a:avLst/>
          </a:prstGeom>
          <a:noFill/>
        </p:spPr>
        <p:txBody>
          <a:bodyPr wrap="none" rtlCol="0">
            <a:spAutoFit/>
          </a:bodyPr>
          <a:lstStyle/>
          <a:p>
            <a:r>
              <a:rPr lang="fr-FR" sz="1400" dirty="0">
                <a:latin typeface="Montserrat Medium" pitchFamily="2" charset="77"/>
              </a:rPr>
              <a:t>4 – Spécificités fonctionnelles</a:t>
            </a:r>
          </a:p>
          <a:p>
            <a:r>
              <a:rPr lang="fr-FR" sz="1400" dirty="0">
                <a:latin typeface="Montserrat Medium" pitchFamily="2" charset="77"/>
              </a:rPr>
              <a:t>	a – Use Case</a:t>
            </a:r>
          </a:p>
          <a:p>
            <a:r>
              <a:rPr lang="fr-FR" sz="1400" dirty="0">
                <a:latin typeface="Montserrat Medium" pitchFamily="2" charset="77"/>
              </a:rPr>
              <a:t>	b – Diagramme d’activité</a:t>
            </a:r>
          </a:p>
          <a:p>
            <a:r>
              <a:rPr lang="fr-FR" sz="1400" dirty="0">
                <a:latin typeface="Montserrat Medium" pitchFamily="2" charset="77"/>
              </a:rPr>
              <a:t>	c – Diagramme de séquence</a:t>
            </a:r>
          </a:p>
        </p:txBody>
      </p:sp>
      <p:sp>
        <p:nvSpPr>
          <p:cNvPr id="13" name="ZoneTexte 12">
            <a:extLst>
              <a:ext uri="{FF2B5EF4-FFF2-40B4-BE49-F238E27FC236}">
                <a16:creationId xmlns:a16="http://schemas.microsoft.com/office/drawing/2014/main" id="{2C705BF4-A3C6-9A83-37F9-53318DD35B1B}"/>
              </a:ext>
            </a:extLst>
          </p:cNvPr>
          <p:cNvSpPr txBox="1"/>
          <p:nvPr/>
        </p:nvSpPr>
        <p:spPr>
          <a:xfrm>
            <a:off x="6753361" y="3754099"/>
            <a:ext cx="4964757" cy="369332"/>
          </a:xfrm>
          <a:prstGeom prst="rect">
            <a:avLst/>
          </a:prstGeom>
          <a:noFill/>
        </p:spPr>
        <p:txBody>
          <a:bodyPr wrap="none" rtlCol="0">
            <a:spAutoFit/>
          </a:bodyPr>
          <a:lstStyle/>
          <a:p>
            <a:r>
              <a:rPr lang="fr-FR" dirty="0"/>
              <a:t>5 – Présentation du Site et de la fonction compteur</a:t>
            </a:r>
          </a:p>
        </p:txBody>
      </p:sp>
      <p:sp>
        <p:nvSpPr>
          <p:cNvPr id="2" name="ZoneTexte 1">
            <a:extLst>
              <a:ext uri="{FF2B5EF4-FFF2-40B4-BE49-F238E27FC236}">
                <a16:creationId xmlns:a16="http://schemas.microsoft.com/office/drawing/2014/main" id="{FF509C3D-6EFA-DC71-9D8E-3A7781BCE759}"/>
              </a:ext>
            </a:extLst>
          </p:cNvPr>
          <p:cNvSpPr txBox="1"/>
          <p:nvPr/>
        </p:nvSpPr>
        <p:spPr>
          <a:xfrm>
            <a:off x="6745741" y="4843759"/>
            <a:ext cx="5336910" cy="646331"/>
          </a:xfrm>
          <a:prstGeom prst="rect">
            <a:avLst/>
          </a:prstGeom>
          <a:noFill/>
        </p:spPr>
        <p:txBody>
          <a:bodyPr wrap="none" rtlCol="0">
            <a:spAutoFit/>
          </a:bodyPr>
          <a:lstStyle/>
          <a:p>
            <a:r>
              <a:rPr lang="fr-FR" dirty="0"/>
              <a:t>6 – Présentation PHP/SQL et fonction de la messagerie </a:t>
            </a:r>
          </a:p>
          <a:p>
            <a:r>
              <a:rPr lang="fr-FR" dirty="0"/>
              <a:t>Privée de l’application. </a:t>
            </a:r>
          </a:p>
        </p:txBody>
      </p:sp>
    </p:spTree>
    <p:extLst>
      <p:ext uri="{BB962C8B-B14F-4D97-AF65-F5344CB8AC3E}">
        <p14:creationId xmlns:p14="http://schemas.microsoft.com/office/powerpoint/2010/main" val="1790737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20</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376160" y="438410"/>
            <a:ext cx="4737194" cy="369332"/>
          </a:xfrm>
          <a:prstGeom prst="rect">
            <a:avLst/>
          </a:prstGeom>
          <a:noFill/>
        </p:spPr>
        <p:txBody>
          <a:bodyPr wrap="none" rtlCol="0">
            <a:spAutoFit/>
          </a:bodyPr>
          <a:lstStyle/>
          <a:p>
            <a:r>
              <a:rPr lang="fr-FR" dirty="0">
                <a:solidFill>
                  <a:srgbClr val="368C83"/>
                </a:solidFill>
                <a:latin typeface="Montserrat Medium" pitchFamily="2" charset="77"/>
              </a:rPr>
              <a:t>Javascript – Initialisations des variables</a:t>
            </a:r>
          </a:p>
        </p:txBody>
      </p:sp>
      <p:pic>
        <p:nvPicPr>
          <p:cNvPr id="12" name="Image 11">
            <a:extLst>
              <a:ext uri="{FF2B5EF4-FFF2-40B4-BE49-F238E27FC236}">
                <a16:creationId xmlns:a16="http://schemas.microsoft.com/office/drawing/2014/main" id="{528AB6CB-E3E8-4319-6194-3E538E925A3C}"/>
              </a:ext>
            </a:extLst>
          </p:cNvPr>
          <p:cNvPicPr>
            <a:picLocks noChangeAspect="1"/>
          </p:cNvPicPr>
          <p:nvPr/>
        </p:nvPicPr>
        <p:blipFill>
          <a:blip r:embed="rId3"/>
          <a:stretch>
            <a:fillRect/>
          </a:stretch>
        </p:blipFill>
        <p:spPr>
          <a:xfrm>
            <a:off x="105410" y="1517650"/>
            <a:ext cx="6769100" cy="4838700"/>
          </a:xfrm>
          <a:prstGeom prst="rect">
            <a:avLst/>
          </a:prstGeom>
        </p:spPr>
      </p:pic>
      <p:pic>
        <p:nvPicPr>
          <p:cNvPr id="14" name="Image 13">
            <a:extLst>
              <a:ext uri="{FF2B5EF4-FFF2-40B4-BE49-F238E27FC236}">
                <a16:creationId xmlns:a16="http://schemas.microsoft.com/office/drawing/2014/main" id="{E61E8A5B-0CA8-F281-3383-E8FB1775CA20}"/>
              </a:ext>
            </a:extLst>
          </p:cNvPr>
          <p:cNvPicPr>
            <a:picLocks noChangeAspect="1"/>
          </p:cNvPicPr>
          <p:nvPr/>
        </p:nvPicPr>
        <p:blipFill>
          <a:blip r:embed="rId4"/>
          <a:stretch>
            <a:fillRect/>
          </a:stretch>
        </p:blipFill>
        <p:spPr>
          <a:xfrm>
            <a:off x="7376160" y="1262062"/>
            <a:ext cx="4572000" cy="5067300"/>
          </a:xfrm>
          <a:prstGeom prst="rect">
            <a:avLst/>
          </a:prstGeom>
        </p:spPr>
      </p:pic>
      <p:pic>
        <p:nvPicPr>
          <p:cNvPr id="4" name="Image 3" descr="Une image contenant Rectangle, capture d’écran, Caractère coloré, carré">
            <a:extLst>
              <a:ext uri="{FF2B5EF4-FFF2-40B4-BE49-F238E27FC236}">
                <a16:creationId xmlns:a16="http://schemas.microsoft.com/office/drawing/2014/main" id="{39A6332A-A546-A268-678E-F61C779F0CC0}"/>
              </a:ext>
            </a:extLst>
          </p:cNvPr>
          <p:cNvPicPr>
            <a:picLocks noChangeAspect="1"/>
          </p:cNvPicPr>
          <p:nvPr/>
        </p:nvPicPr>
        <p:blipFill>
          <a:blip r:embed="rId5"/>
          <a:stretch>
            <a:fillRect/>
          </a:stretch>
        </p:blipFill>
        <p:spPr>
          <a:xfrm>
            <a:off x="-12979" y="-15910"/>
            <a:ext cx="5022724" cy="892014"/>
          </a:xfrm>
          <a:prstGeom prst="rect">
            <a:avLst/>
          </a:prstGeom>
        </p:spPr>
      </p:pic>
      <p:pic>
        <p:nvPicPr>
          <p:cNvPr id="5" name="Image 4" descr="Une image contenant Graphique, capture d’écran, Bleu électrique, symbole&#10;&#10;Description générée automatiquement">
            <a:extLst>
              <a:ext uri="{FF2B5EF4-FFF2-40B4-BE49-F238E27FC236}">
                <a16:creationId xmlns:a16="http://schemas.microsoft.com/office/drawing/2014/main" id="{29AC8E09-3757-2CB0-8D2D-C304A4BED078}"/>
              </a:ext>
            </a:extLst>
          </p:cNvPr>
          <p:cNvPicPr>
            <a:picLocks noChangeAspect="1"/>
          </p:cNvPicPr>
          <p:nvPr/>
        </p:nvPicPr>
        <p:blipFill>
          <a:blip r:embed="rId6"/>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1164870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AD80E39-D622-FE1C-9166-71758CBE3D2B}"/>
              </a:ext>
            </a:extLst>
          </p:cNvPr>
          <p:cNvPicPr>
            <a:picLocks noChangeAspect="1"/>
          </p:cNvPicPr>
          <p:nvPr/>
        </p:nvPicPr>
        <p:blipFill>
          <a:blip r:embed="rId3"/>
          <a:stretch>
            <a:fillRect/>
          </a:stretch>
        </p:blipFill>
        <p:spPr>
          <a:xfrm>
            <a:off x="425884" y="1066419"/>
            <a:ext cx="5082540" cy="5655056"/>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21</a:t>
            </a:fld>
            <a:endParaRPr lang="fr-FR"/>
          </a:p>
        </p:txBody>
      </p:sp>
      <p:sp>
        <p:nvSpPr>
          <p:cNvPr id="5" name="ZoneTexte 4">
            <a:extLst>
              <a:ext uri="{FF2B5EF4-FFF2-40B4-BE49-F238E27FC236}">
                <a16:creationId xmlns:a16="http://schemas.microsoft.com/office/drawing/2014/main" id="{EE2713A8-195A-DBE8-2FBE-2CF7653D66D9}"/>
              </a:ext>
            </a:extLst>
          </p:cNvPr>
          <p:cNvSpPr txBox="1"/>
          <p:nvPr/>
        </p:nvSpPr>
        <p:spPr>
          <a:xfrm>
            <a:off x="425884" y="413358"/>
            <a:ext cx="4243469" cy="369332"/>
          </a:xfrm>
          <a:prstGeom prst="rect">
            <a:avLst/>
          </a:prstGeom>
          <a:noFill/>
        </p:spPr>
        <p:txBody>
          <a:bodyPr wrap="none" rtlCol="0">
            <a:spAutoFit/>
          </a:bodyPr>
          <a:lstStyle/>
          <a:p>
            <a:r>
              <a:rPr lang="fr-FR" dirty="0">
                <a:solidFill>
                  <a:srgbClr val="368C83"/>
                </a:solidFill>
                <a:latin typeface="Montserrat Medium" pitchFamily="2" charset="77"/>
              </a:rPr>
              <a:t>Javascript – Création des fonctions</a:t>
            </a:r>
          </a:p>
        </p:txBody>
      </p:sp>
      <p:pic>
        <p:nvPicPr>
          <p:cNvPr id="7" name="Image 6" descr="Une image contenant capture d’écran, Rectangle, Caractère coloré, carré">
            <a:extLst>
              <a:ext uri="{FF2B5EF4-FFF2-40B4-BE49-F238E27FC236}">
                <a16:creationId xmlns:a16="http://schemas.microsoft.com/office/drawing/2014/main" id="{CAB38546-97CE-C023-EEC4-22F503B5CBFA}"/>
              </a:ext>
            </a:extLst>
          </p:cNvPr>
          <p:cNvPicPr>
            <a:picLocks noChangeAspect="1"/>
          </p:cNvPicPr>
          <p:nvPr/>
        </p:nvPicPr>
        <p:blipFill>
          <a:blip r:embed="rId4"/>
          <a:stretch>
            <a:fillRect/>
          </a:stretch>
        </p:blipFill>
        <p:spPr>
          <a:xfrm>
            <a:off x="7179108" y="-58993"/>
            <a:ext cx="5022724" cy="894458"/>
          </a:xfrm>
          <a:prstGeom prst="rect">
            <a:avLst/>
          </a:prstGeom>
        </p:spPr>
      </p:pic>
      <p:pic>
        <p:nvPicPr>
          <p:cNvPr id="9" name="Image 8">
            <a:extLst>
              <a:ext uri="{FF2B5EF4-FFF2-40B4-BE49-F238E27FC236}">
                <a16:creationId xmlns:a16="http://schemas.microsoft.com/office/drawing/2014/main" id="{FC24476F-C1BA-CA37-FA34-0AC8B70DF0B1}"/>
              </a:ext>
            </a:extLst>
          </p:cNvPr>
          <p:cNvPicPr>
            <a:picLocks noChangeAspect="1"/>
          </p:cNvPicPr>
          <p:nvPr/>
        </p:nvPicPr>
        <p:blipFill>
          <a:blip r:embed="rId5"/>
          <a:stretch>
            <a:fillRect/>
          </a:stretch>
        </p:blipFill>
        <p:spPr>
          <a:xfrm>
            <a:off x="5838878" y="2716791"/>
            <a:ext cx="6032500" cy="2247900"/>
          </a:xfrm>
          <a:prstGeom prst="rect">
            <a:avLst/>
          </a:prstGeom>
        </p:spPr>
      </p:pic>
      <p:pic>
        <p:nvPicPr>
          <p:cNvPr id="3" name="Image 2" descr="Une image contenant Graphique, capture d’écran, Bleu électrique, symbole&#10;&#10;Description générée automatiquement">
            <a:extLst>
              <a:ext uri="{FF2B5EF4-FFF2-40B4-BE49-F238E27FC236}">
                <a16:creationId xmlns:a16="http://schemas.microsoft.com/office/drawing/2014/main" id="{9773497F-6784-4F8B-444C-ABCC5FA14256}"/>
              </a:ext>
            </a:extLst>
          </p:cNvPr>
          <p:cNvPicPr>
            <a:picLocks noChangeAspect="1"/>
          </p:cNvPicPr>
          <p:nvPr/>
        </p:nvPicPr>
        <p:blipFill>
          <a:blip r:embed="rId6"/>
          <a:stretch>
            <a:fillRect/>
          </a:stretch>
        </p:blipFill>
        <p:spPr>
          <a:xfrm>
            <a:off x="11188761" y="29901"/>
            <a:ext cx="766914" cy="7669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95798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22</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927678" cy="369332"/>
          </a:xfrm>
          <a:prstGeom prst="rect">
            <a:avLst/>
          </a:prstGeom>
          <a:noFill/>
        </p:spPr>
        <p:txBody>
          <a:bodyPr wrap="none" rtlCol="0">
            <a:spAutoFit/>
          </a:bodyPr>
          <a:lstStyle/>
          <a:p>
            <a:r>
              <a:rPr lang="fr-FR" dirty="0">
                <a:solidFill>
                  <a:srgbClr val="368C83"/>
                </a:solidFill>
                <a:latin typeface="Montserrat Medium" pitchFamily="2" charset="77"/>
              </a:rPr>
              <a:t>Javascript – Appel des fonctions</a:t>
            </a:r>
          </a:p>
        </p:txBody>
      </p:sp>
      <p:pic>
        <p:nvPicPr>
          <p:cNvPr id="5" name="Image 4" descr="Une image contenant texte, capture d’écran, logiciel&#10;&#10;Description générée automatiquement">
            <a:extLst>
              <a:ext uri="{FF2B5EF4-FFF2-40B4-BE49-F238E27FC236}">
                <a16:creationId xmlns:a16="http://schemas.microsoft.com/office/drawing/2014/main" id="{E92E37CD-DBD9-E457-0F91-EB0CD7621EEF}"/>
              </a:ext>
            </a:extLst>
          </p:cNvPr>
          <p:cNvPicPr>
            <a:picLocks noChangeAspect="1"/>
          </p:cNvPicPr>
          <p:nvPr/>
        </p:nvPicPr>
        <p:blipFill>
          <a:blip r:embed="rId3"/>
          <a:stretch>
            <a:fillRect/>
          </a:stretch>
        </p:blipFill>
        <p:spPr>
          <a:xfrm>
            <a:off x="2279650" y="1590944"/>
            <a:ext cx="7632700" cy="5257800"/>
          </a:xfrm>
          <a:prstGeom prst="rect">
            <a:avLst/>
          </a:prstGeom>
        </p:spPr>
      </p:pic>
      <p:pic>
        <p:nvPicPr>
          <p:cNvPr id="4" name="Image 3" descr="Une image contenant Rectangle, capture d’écran, Caractère coloré, carré&#10;&#10;Description générée automatiquement">
            <a:extLst>
              <a:ext uri="{FF2B5EF4-FFF2-40B4-BE49-F238E27FC236}">
                <a16:creationId xmlns:a16="http://schemas.microsoft.com/office/drawing/2014/main" id="{CE7C3C99-5D30-A1B9-20BD-94DBEECC441F}"/>
              </a:ext>
            </a:extLst>
          </p:cNvPr>
          <p:cNvPicPr>
            <a:picLocks noChangeAspect="1"/>
          </p:cNvPicPr>
          <p:nvPr/>
        </p:nvPicPr>
        <p:blipFill>
          <a:blip r:embed="rId4"/>
          <a:stretch>
            <a:fillRect/>
          </a:stretch>
        </p:blipFill>
        <p:spPr>
          <a:xfrm>
            <a:off x="-12979" y="-15910"/>
            <a:ext cx="5022724" cy="892014"/>
          </a:xfrm>
          <a:prstGeom prst="rect">
            <a:avLst/>
          </a:prstGeom>
        </p:spPr>
      </p:pic>
      <p:pic>
        <p:nvPicPr>
          <p:cNvPr id="6" name="Image 5" descr="Une image contenant Graphique, capture d’écran, Bleu électrique, symbole&#10;&#10;Description générée automatiquement">
            <a:extLst>
              <a:ext uri="{FF2B5EF4-FFF2-40B4-BE49-F238E27FC236}">
                <a16:creationId xmlns:a16="http://schemas.microsoft.com/office/drawing/2014/main" id="{37657433-3E06-974A-F2D8-EE82F636B20C}"/>
              </a:ext>
            </a:extLst>
          </p:cNvPr>
          <p:cNvPicPr>
            <a:picLocks noChangeAspect="1"/>
          </p:cNvPicPr>
          <p:nvPr/>
        </p:nvPicPr>
        <p:blipFill>
          <a:blip r:embed="rId5"/>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5661059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85000">
              <a:srgbClr val="9A9B9D"/>
            </a:gs>
            <a:gs pos="100000">
              <a:schemeClr val="accent1">
                <a:lumMod val="5000"/>
                <a:lumOff val="95000"/>
              </a:schemeClr>
            </a:gs>
            <a:gs pos="72000">
              <a:srgbClr val="1F1F1F"/>
            </a:gs>
          </a:gsLst>
          <a:lin ang="5400000" scaled="1"/>
        </a:gra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A29179D-BF3C-2AA4-EE4F-89649FD7778B}"/>
              </a:ext>
            </a:extLst>
          </p:cNvPr>
          <p:cNvSpPr>
            <a:spLocks noGrp="1"/>
          </p:cNvSpPr>
          <p:nvPr>
            <p:ph type="sldNum" sz="quarter" idx="12"/>
          </p:nvPr>
        </p:nvSpPr>
        <p:spPr/>
        <p:txBody>
          <a:bodyPr/>
          <a:lstStyle/>
          <a:p>
            <a:fld id="{BD2C65D9-7694-1F47-B297-D1FBCA40C39F}" type="slidenum">
              <a:rPr lang="fr-FR" smtClean="0"/>
              <a:t>23</a:t>
            </a:fld>
            <a:endParaRPr lang="fr-FR"/>
          </a:p>
        </p:txBody>
      </p:sp>
      <p:pic>
        <p:nvPicPr>
          <p:cNvPr id="4" name="Image 3">
            <a:extLst>
              <a:ext uri="{FF2B5EF4-FFF2-40B4-BE49-F238E27FC236}">
                <a16:creationId xmlns:a16="http://schemas.microsoft.com/office/drawing/2014/main" id="{7722711E-FA9B-C25F-5BDB-FEB37AB72D90}"/>
              </a:ext>
            </a:extLst>
          </p:cNvPr>
          <p:cNvPicPr>
            <a:picLocks noChangeAspect="1"/>
          </p:cNvPicPr>
          <p:nvPr/>
        </p:nvPicPr>
        <p:blipFill>
          <a:blip r:embed="rId2"/>
          <a:stretch>
            <a:fillRect/>
          </a:stretch>
        </p:blipFill>
        <p:spPr>
          <a:xfrm>
            <a:off x="2322830" y="0"/>
            <a:ext cx="7772400" cy="4956134"/>
          </a:xfrm>
          <a:prstGeom prst="rect">
            <a:avLst/>
          </a:prstGeom>
        </p:spPr>
      </p:pic>
    </p:spTree>
    <p:extLst>
      <p:ext uri="{BB962C8B-B14F-4D97-AF65-F5344CB8AC3E}">
        <p14:creationId xmlns:p14="http://schemas.microsoft.com/office/powerpoint/2010/main" val="106561061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06CA4EAD-CA2D-F409-0D5E-F07679E37884}"/>
              </a:ext>
            </a:extLst>
          </p:cNvPr>
          <p:cNvPicPr>
            <a:picLocks noChangeAspect="1"/>
          </p:cNvPicPr>
          <p:nvPr/>
        </p:nvPicPr>
        <p:blipFill>
          <a:blip r:embed="rId3"/>
          <a:stretch>
            <a:fillRect/>
          </a:stretch>
        </p:blipFill>
        <p:spPr>
          <a:xfrm>
            <a:off x="761" y="-173521"/>
            <a:ext cx="9698649" cy="7031521"/>
          </a:xfrm>
          <a:prstGeom prst="rect">
            <a:avLst/>
          </a:prstGeom>
          <a:ln>
            <a:noFill/>
          </a:ln>
          <a:effectLst>
            <a:outerShdw blurRad="292100" dist="139700" dir="2700000" algn="tl" rotWithShape="0">
              <a:srgbClr val="333333">
                <a:alpha val="65000"/>
              </a:srgbClr>
            </a:outerShdw>
          </a:effectLst>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24</a:t>
            </a:fld>
            <a:endParaRPr lang="fr-FR"/>
          </a:p>
        </p:txBody>
      </p:sp>
      <p:pic>
        <p:nvPicPr>
          <p:cNvPr id="9" name="Image 8">
            <a:extLst>
              <a:ext uri="{FF2B5EF4-FFF2-40B4-BE49-F238E27FC236}">
                <a16:creationId xmlns:a16="http://schemas.microsoft.com/office/drawing/2014/main" id="{AD6F2D38-59F8-A70A-D2F5-334182DA9F3B}"/>
              </a:ext>
            </a:extLst>
          </p:cNvPr>
          <p:cNvPicPr>
            <a:picLocks noChangeAspect="1"/>
          </p:cNvPicPr>
          <p:nvPr/>
        </p:nvPicPr>
        <p:blipFill>
          <a:blip r:embed="rId4"/>
          <a:stretch>
            <a:fillRect/>
          </a:stretch>
        </p:blipFill>
        <p:spPr>
          <a:xfrm>
            <a:off x="1383791" y="638174"/>
            <a:ext cx="3836671" cy="3836671"/>
          </a:xfrm>
          <a:prstGeom prst="rect">
            <a:avLst/>
          </a:prstGeom>
          <a:ln>
            <a:noFill/>
          </a:ln>
          <a:effectLst>
            <a:outerShdw blurRad="292100" dist="139700" dir="2700000" algn="tl" rotWithShape="0">
              <a:srgbClr val="333333">
                <a:alpha val="65000"/>
              </a:srgbClr>
            </a:outerShdw>
          </a:effectLst>
        </p:spPr>
      </p:pic>
      <p:pic>
        <p:nvPicPr>
          <p:cNvPr id="4" name="Image 3">
            <a:extLst>
              <a:ext uri="{FF2B5EF4-FFF2-40B4-BE49-F238E27FC236}">
                <a16:creationId xmlns:a16="http://schemas.microsoft.com/office/drawing/2014/main" id="{91C652C7-D78A-5C95-6CCA-3778CBE8A766}"/>
              </a:ext>
            </a:extLst>
          </p:cNvPr>
          <p:cNvPicPr>
            <a:picLocks noChangeAspect="1"/>
          </p:cNvPicPr>
          <p:nvPr/>
        </p:nvPicPr>
        <p:blipFill>
          <a:blip r:embed="rId5"/>
          <a:stretch>
            <a:fillRect/>
          </a:stretch>
        </p:blipFill>
        <p:spPr>
          <a:xfrm>
            <a:off x="8370963" y="2173986"/>
            <a:ext cx="2556037" cy="25100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425008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8EAB5B-3CA0-BA45-52AF-05EBECD743BD}"/>
              </a:ext>
            </a:extLst>
          </p:cNvPr>
          <p:cNvSpPr>
            <a:spLocks noGrp="1"/>
          </p:cNvSpPr>
          <p:nvPr>
            <p:ph type="sldNum" sz="quarter" idx="12"/>
          </p:nvPr>
        </p:nvSpPr>
        <p:spPr/>
        <p:txBody>
          <a:bodyPr/>
          <a:lstStyle/>
          <a:p>
            <a:fld id="{BD2C65D9-7694-1F47-B297-D1FBCA40C39F}" type="slidenum">
              <a:rPr lang="fr-FR" smtClean="0"/>
              <a:t>25</a:t>
            </a:fld>
            <a:endParaRPr lang="fr-FR"/>
          </a:p>
        </p:txBody>
      </p:sp>
      <p:pic>
        <p:nvPicPr>
          <p:cNvPr id="5" name="Image 4" descr="Une image contenant capture d’écran, Rectangle, Caractère coloré, carré">
            <a:extLst>
              <a:ext uri="{FF2B5EF4-FFF2-40B4-BE49-F238E27FC236}">
                <a16:creationId xmlns:a16="http://schemas.microsoft.com/office/drawing/2014/main" id="{6AC0606F-35D6-09C6-6753-84353C5DFFF6}"/>
              </a:ext>
            </a:extLst>
          </p:cNvPr>
          <p:cNvPicPr>
            <a:picLocks noChangeAspect="1"/>
          </p:cNvPicPr>
          <p:nvPr/>
        </p:nvPicPr>
        <p:blipFill>
          <a:blip r:embed="rId3"/>
          <a:stretch>
            <a:fillRect/>
          </a:stretch>
        </p:blipFill>
        <p:spPr>
          <a:xfrm>
            <a:off x="7169274" y="0"/>
            <a:ext cx="5022725" cy="894458"/>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43E15CB6-B5D5-1920-2DC4-635A42D5F75E}"/>
              </a:ext>
            </a:extLst>
          </p:cNvPr>
          <p:cNvPicPr>
            <a:picLocks noChangeAspect="1"/>
          </p:cNvPicPr>
          <p:nvPr/>
        </p:nvPicPr>
        <p:blipFill>
          <a:blip r:embed="rId4">
            <a:alphaModFix amt="35000"/>
          </a:blip>
          <a:stretch>
            <a:fillRect/>
          </a:stretch>
        </p:blipFill>
        <p:spPr>
          <a:xfrm>
            <a:off x="292100" y="362030"/>
            <a:ext cx="522092" cy="522092"/>
          </a:xfrm>
          <a:prstGeom prst="rect">
            <a:avLst/>
          </a:prstGeom>
        </p:spPr>
      </p:pic>
      <p:sp>
        <p:nvSpPr>
          <p:cNvPr id="7" name="ZoneTexte 6">
            <a:extLst>
              <a:ext uri="{FF2B5EF4-FFF2-40B4-BE49-F238E27FC236}">
                <a16:creationId xmlns:a16="http://schemas.microsoft.com/office/drawing/2014/main" id="{1B47A44D-E096-DDF2-93AA-0C6D33CD708C}"/>
              </a:ext>
            </a:extLst>
          </p:cNvPr>
          <p:cNvSpPr txBox="1"/>
          <p:nvPr/>
        </p:nvSpPr>
        <p:spPr>
          <a:xfrm>
            <a:off x="425884" y="413358"/>
            <a:ext cx="763351" cy="369332"/>
          </a:xfrm>
          <a:prstGeom prst="rect">
            <a:avLst/>
          </a:prstGeom>
          <a:noFill/>
        </p:spPr>
        <p:txBody>
          <a:bodyPr wrap="none" rtlCol="0">
            <a:spAutoFit/>
          </a:bodyPr>
          <a:lstStyle/>
          <a:p>
            <a:r>
              <a:rPr lang="fr-FR" dirty="0">
                <a:solidFill>
                  <a:srgbClr val="368C83"/>
                </a:solidFill>
                <a:latin typeface="Montserrat Medium" pitchFamily="2" charset="77"/>
              </a:rPr>
              <a:t>MCD</a:t>
            </a:r>
          </a:p>
        </p:txBody>
      </p:sp>
      <p:pic>
        <p:nvPicPr>
          <p:cNvPr id="10" name="Image 9">
            <a:extLst>
              <a:ext uri="{FF2B5EF4-FFF2-40B4-BE49-F238E27FC236}">
                <a16:creationId xmlns:a16="http://schemas.microsoft.com/office/drawing/2014/main" id="{97D8C54F-AE7E-58B1-8467-66C095FB84F7}"/>
              </a:ext>
            </a:extLst>
          </p:cNvPr>
          <p:cNvPicPr>
            <a:picLocks noChangeAspect="1"/>
          </p:cNvPicPr>
          <p:nvPr/>
        </p:nvPicPr>
        <p:blipFill>
          <a:blip r:embed="rId5"/>
          <a:stretch>
            <a:fillRect/>
          </a:stretch>
        </p:blipFill>
        <p:spPr>
          <a:xfrm>
            <a:off x="10793146" y="-164258"/>
            <a:ext cx="1106753" cy="1106753"/>
          </a:xfrm>
          <a:prstGeom prst="rect">
            <a:avLst/>
          </a:prstGeom>
          <a:ln>
            <a:noFill/>
          </a:ln>
          <a:effectLst>
            <a:outerShdw blurRad="292100" dist="139700" dir="2700000" algn="tl" rotWithShape="0">
              <a:srgbClr val="333333">
                <a:alpha val="65000"/>
              </a:srgbClr>
            </a:outerShdw>
          </a:effectLst>
        </p:spPr>
      </p:pic>
      <p:pic>
        <p:nvPicPr>
          <p:cNvPr id="4" name="Image 3" descr="Une image contenant texte, capture d’écran, diagramme, ligne&#10;&#10;Description générée automatiquement">
            <a:extLst>
              <a:ext uri="{FF2B5EF4-FFF2-40B4-BE49-F238E27FC236}">
                <a16:creationId xmlns:a16="http://schemas.microsoft.com/office/drawing/2014/main" id="{9D51AAE9-1E72-8636-D365-4165D68DA392}"/>
              </a:ext>
            </a:extLst>
          </p:cNvPr>
          <p:cNvPicPr>
            <a:picLocks noChangeAspect="1"/>
          </p:cNvPicPr>
          <p:nvPr/>
        </p:nvPicPr>
        <p:blipFill>
          <a:blip r:embed="rId6"/>
          <a:stretch>
            <a:fillRect/>
          </a:stretch>
        </p:blipFill>
        <p:spPr>
          <a:xfrm>
            <a:off x="153878" y="946954"/>
            <a:ext cx="10705993" cy="5774521"/>
          </a:xfrm>
          <a:prstGeom prst="rect">
            <a:avLst/>
          </a:prstGeom>
        </p:spPr>
      </p:pic>
    </p:spTree>
    <p:extLst>
      <p:ext uri="{BB962C8B-B14F-4D97-AF65-F5344CB8AC3E}">
        <p14:creationId xmlns:p14="http://schemas.microsoft.com/office/powerpoint/2010/main" val="2028545580"/>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E8DD05-0EC5-777B-CEC8-504357FC5AD3}"/>
              </a:ext>
            </a:extLst>
          </p:cNvPr>
          <p:cNvSpPr>
            <a:spLocks noGrp="1"/>
          </p:cNvSpPr>
          <p:nvPr>
            <p:ph type="sldNum" sz="quarter" idx="12"/>
          </p:nvPr>
        </p:nvSpPr>
        <p:spPr/>
        <p:txBody>
          <a:bodyPr/>
          <a:lstStyle/>
          <a:p>
            <a:fld id="{BD2C65D9-7694-1F47-B297-D1FBCA40C39F}" type="slidenum">
              <a:rPr lang="fr-FR" smtClean="0"/>
              <a:t>26</a:t>
            </a:fld>
            <a:endParaRPr lang="fr-FR"/>
          </a:p>
        </p:txBody>
      </p:sp>
      <p:pic>
        <p:nvPicPr>
          <p:cNvPr id="3" name="Image 2" descr="Une image contenant capture d’écran, Graphique, conception&#10;&#10;Description générée automatiquement">
            <a:extLst>
              <a:ext uri="{FF2B5EF4-FFF2-40B4-BE49-F238E27FC236}">
                <a16:creationId xmlns:a16="http://schemas.microsoft.com/office/drawing/2014/main" id="{55E99BDE-7453-3DE7-46EE-BF2AD9DF744A}"/>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4" name="ZoneTexte 3">
            <a:extLst>
              <a:ext uri="{FF2B5EF4-FFF2-40B4-BE49-F238E27FC236}">
                <a16:creationId xmlns:a16="http://schemas.microsoft.com/office/drawing/2014/main" id="{C33D95CE-A11A-D8B9-8A60-2A0115449FE5}"/>
              </a:ext>
            </a:extLst>
          </p:cNvPr>
          <p:cNvSpPr txBox="1"/>
          <p:nvPr/>
        </p:nvSpPr>
        <p:spPr>
          <a:xfrm>
            <a:off x="7891232" y="413358"/>
            <a:ext cx="734496" cy="369332"/>
          </a:xfrm>
          <a:prstGeom prst="rect">
            <a:avLst/>
          </a:prstGeom>
          <a:noFill/>
        </p:spPr>
        <p:txBody>
          <a:bodyPr wrap="none" rtlCol="0">
            <a:spAutoFit/>
          </a:bodyPr>
          <a:lstStyle/>
          <a:p>
            <a:r>
              <a:rPr lang="fr-FR" dirty="0">
                <a:solidFill>
                  <a:srgbClr val="368C83"/>
                </a:solidFill>
                <a:latin typeface="Montserrat Medium" pitchFamily="2" charset="77"/>
              </a:rPr>
              <a:t>MLD</a:t>
            </a:r>
          </a:p>
        </p:txBody>
      </p:sp>
      <p:pic>
        <p:nvPicPr>
          <p:cNvPr id="5" name="Image 4" descr="Une image contenant Rectangle, capture d’écran, Caractère coloré, carré&#10;&#10;Description générée automatiquement">
            <a:extLst>
              <a:ext uri="{FF2B5EF4-FFF2-40B4-BE49-F238E27FC236}">
                <a16:creationId xmlns:a16="http://schemas.microsoft.com/office/drawing/2014/main" id="{0E6B9CD3-F1FD-85DA-4E9A-D78BA23506D6}"/>
              </a:ext>
            </a:extLst>
          </p:cNvPr>
          <p:cNvPicPr>
            <a:picLocks noChangeAspect="1"/>
          </p:cNvPicPr>
          <p:nvPr/>
        </p:nvPicPr>
        <p:blipFill>
          <a:blip r:embed="rId4"/>
          <a:stretch>
            <a:fillRect/>
          </a:stretch>
        </p:blipFill>
        <p:spPr>
          <a:xfrm>
            <a:off x="-12979" y="-15910"/>
            <a:ext cx="5022724" cy="892014"/>
          </a:xfrm>
          <a:prstGeom prst="rect">
            <a:avLst/>
          </a:prstGeom>
        </p:spPr>
      </p:pic>
      <p:pic>
        <p:nvPicPr>
          <p:cNvPr id="6" name="Image 5">
            <a:extLst>
              <a:ext uri="{FF2B5EF4-FFF2-40B4-BE49-F238E27FC236}">
                <a16:creationId xmlns:a16="http://schemas.microsoft.com/office/drawing/2014/main" id="{3ED953F9-1CF5-649C-1F42-01ED6F5FF86B}"/>
              </a:ext>
            </a:extLst>
          </p:cNvPr>
          <p:cNvPicPr>
            <a:picLocks noChangeAspect="1"/>
          </p:cNvPicPr>
          <p:nvPr/>
        </p:nvPicPr>
        <p:blipFill>
          <a:blip r:embed="rId5"/>
          <a:stretch>
            <a:fillRect/>
          </a:stretch>
        </p:blipFill>
        <p:spPr>
          <a:xfrm>
            <a:off x="248579" y="-221721"/>
            <a:ext cx="1106753" cy="1106753"/>
          </a:xfrm>
          <a:prstGeom prst="rect">
            <a:avLst/>
          </a:prstGeom>
          <a:ln>
            <a:noFill/>
          </a:ln>
          <a:effectLst>
            <a:outerShdw blurRad="292100" dist="139700" dir="2700000" algn="tl" rotWithShape="0">
              <a:srgbClr val="333333">
                <a:alpha val="65000"/>
              </a:srgbClr>
            </a:outerShdw>
          </a:effectLst>
        </p:spPr>
      </p:pic>
      <p:pic>
        <p:nvPicPr>
          <p:cNvPr id="7" name="Image 6" descr="Une image contenant texte, capture d’écran, diagramme, ligne">
            <a:extLst>
              <a:ext uri="{FF2B5EF4-FFF2-40B4-BE49-F238E27FC236}">
                <a16:creationId xmlns:a16="http://schemas.microsoft.com/office/drawing/2014/main" id="{F9D995D0-2701-66B8-A9ED-FA3C0EFC4887}"/>
              </a:ext>
            </a:extLst>
          </p:cNvPr>
          <p:cNvPicPr>
            <a:picLocks noChangeAspect="1"/>
          </p:cNvPicPr>
          <p:nvPr/>
        </p:nvPicPr>
        <p:blipFill>
          <a:blip r:embed="rId6"/>
          <a:stretch>
            <a:fillRect/>
          </a:stretch>
        </p:blipFill>
        <p:spPr>
          <a:xfrm>
            <a:off x="153878" y="993823"/>
            <a:ext cx="10705993" cy="5767665"/>
          </a:xfrm>
          <a:prstGeom prst="rect">
            <a:avLst/>
          </a:prstGeom>
        </p:spPr>
      </p:pic>
    </p:spTree>
    <p:extLst>
      <p:ext uri="{BB962C8B-B14F-4D97-AF65-F5344CB8AC3E}">
        <p14:creationId xmlns:p14="http://schemas.microsoft.com/office/powerpoint/2010/main" val="82837852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8EAB5B-3CA0-BA45-52AF-05EBECD743BD}"/>
              </a:ext>
            </a:extLst>
          </p:cNvPr>
          <p:cNvSpPr>
            <a:spLocks noGrp="1"/>
          </p:cNvSpPr>
          <p:nvPr>
            <p:ph type="sldNum" sz="quarter" idx="12"/>
          </p:nvPr>
        </p:nvSpPr>
        <p:spPr/>
        <p:txBody>
          <a:bodyPr/>
          <a:lstStyle/>
          <a:p>
            <a:fld id="{BD2C65D9-7694-1F47-B297-D1FBCA40C39F}" type="slidenum">
              <a:rPr lang="fr-FR" smtClean="0"/>
              <a:t>27</a:t>
            </a:fld>
            <a:endParaRPr lang="fr-FR"/>
          </a:p>
        </p:txBody>
      </p:sp>
      <p:pic>
        <p:nvPicPr>
          <p:cNvPr id="5" name="Image 4" descr="Une image contenant capture d’écran, Rectangle, Caractère coloré, carré">
            <a:extLst>
              <a:ext uri="{FF2B5EF4-FFF2-40B4-BE49-F238E27FC236}">
                <a16:creationId xmlns:a16="http://schemas.microsoft.com/office/drawing/2014/main" id="{6AC0606F-35D6-09C6-6753-84353C5DFFF6}"/>
              </a:ext>
            </a:extLst>
          </p:cNvPr>
          <p:cNvPicPr>
            <a:picLocks noChangeAspect="1"/>
          </p:cNvPicPr>
          <p:nvPr/>
        </p:nvPicPr>
        <p:blipFill>
          <a:blip r:embed="rId3"/>
          <a:stretch>
            <a:fillRect/>
          </a:stretch>
        </p:blipFill>
        <p:spPr>
          <a:xfrm>
            <a:off x="7169274" y="0"/>
            <a:ext cx="5022725" cy="894458"/>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43E15CB6-B5D5-1920-2DC4-635A42D5F75E}"/>
              </a:ext>
            </a:extLst>
          </p:cNvPr>
          <p:cNvPicPr>
            <a:picLocks noChangeAspect="1"/>
          </p:cNvPicPr>
          <p:nvPr/>
        </p:nvPicPr>
        <p:blipFill>
          <a:blip r:embed="rId4">
            <a:alphaModFix amt="35000"/>
          </a:blip>
          <a:stretch>
            <a:fillRect/>
          </a:stretch>
        </p:blipFill>
        <p:spPr>
          <a:xfrm>
            <a:off x="292100" y="362030"/>
            <a:ext cx="522092" cy="522092"/>
          </a:xfrm>
          <a:prstGeom prst="rect">
            <a:avLst/>
          </a:prstGeom>
        </p:spPr>
      </p:pic>
      <p:sp>
        <p:nvSpPr>
          <p:cNvPr id="7" name="ZoneTexte 6">
            <a:extLst>
              <a:ext uri="{FF2B5EF4-FFF2-40B4-BE49-F238E27FC236}">
                <a16:creationId xmlns:a16="http://schemas.microsoft.com/office/drawing/2014/main" id="{1B47A44D-E096-DDF2-93AA-0C6D33CD708C}"/>
              </a:ext>
            </a:extLst>
          </p:cNvPr>
          <p:cNvSpPr txBox="1"/>
          <p:nvPr/>
        </p:nvSpPr>
        <p:spPr>
          <a:xfrm>
            <a:off x="425884" y="413358"/>
            <a:ext cx="659155" cy="369332"/>
          </a:xfrm>
          <a:prstGeom prst="rect">
            <a:avLst/>
          </a:prstGeom>
          <a:noFill/>
        </p:spPr>
        <p:txBody>
          <a:bodyPr wrap="none" rtlCol="0">
            <a:spAutoFit/>
          </a:bodyPr>
          <a:lstStyle/>
          <a:p>
            <a:r>
              <a:rPr lang="fr-FR" dirty="0">
                <a:solidFill>
                  <a:srgbClr val="368C83"/>
                </a:solidFill>
                <a:latin typeface="Montserrat Medium" pitchFamily="2" charset="77"/>
              </a:rPr>
              <a:t>SQL</a:t>
            </a:r>
          </a:p>
        </p:txBody>
      </p:sp>
      <p:pic>
        <p:nvPicPr>
          <p:cNvPr id="13" name="Image 12" descr="Une image contenant logo, Graphique, symbole, capture d’écran&#10;&#10;Description générée automatiquement">
            <a:extLst>
              <a:ext uri="{FF2B5EF4-FFF2-40B4-BE49-F238E27FC236}">
                <a16:creationId xmlns:a16="http://schemas.microsoft.com/office/drawing/2014/main" id="{D18DFB00-DDC7-5FAD-3F10-747720BC2E43}"/>
              </a:ext>
            </a:extLst>
          </p:cNvPr>
          <p:cNvPicPr>
            <a:picLocks noChangeAspect="1"/>
          </p:cNvPicPr>
          <p:nvPr/>
        </p:nvPicPr>
        <p:blipFill>
          <a:blip r:embed="rId5"/>
          <a:stretch>
            <a:fillRect/>
          </a:stretch>
        </p:blipFill>
        <p:spPr>
          <a:xfrm>
            <a:off x="11159670" y="77114"/>
            <a:ext cx="740230" cy="740230"/>
          </a:xfrm>
          <a:prstGeom prst="rect">
            <a:avLst/>
          </a:prstGeom>
          <a:effectLst>
            <a:outerShdw blurRad="50800" dist="38100" dir="2700000" algn="tl" rotWithShape="0">
              <a:prstClr val="black">
                <a:alpha val="40000"/>
              </a:prstClr>
            </a:outerShdw>
          </a:effectLst>
        </p:spPr>
      </p:pic>
      <p:pic>
        <p:nvPicPr>
          <p:cNvPr id="15" name="Image 14" descr="Une image contenant texte, Police, capture d’écran, ligne">
            <a:extLst>
              <a:ext uri="{FF2B5EF4-FFF2-40B4-BE49-F238E27FC236}">
                <a16:creationId xmlns:a16="http://schemas.microsoft.com/office/drawing/2014/main" id="{0096CEE6-D5A4-08B0-7FCD-6B0B33D36DB5}"/>
              </a:ext>
            </a:extLst>
          </p:cNvPr>
          <p:cNvPicPr>
            <a:picLocks noChangeAspect="1"/>
          </p:cNvPicPr>
          <p:nvPr/>
        </p:nvPicPr>
        <p:blipFill>
          <a:blip r:embed="rId6"/>
          <a:stretch>
            <a:fillRect/>
          </a:stretch>
        </p:blipFill>
        <p:spPr>
          <a:xfrm>
            <a:off x="2724658" y="1259326"/>
            <a:ext cx="6175310" cy="1428998"/>
          </a:xfrm>
          <a:prstGeom prst="rect">
            <a:avLst/>
          </a:prstGeom>
        </p:spPr>
      </p:pic>
      <p:pic>
        <p:nvPicPr>
          <p:cNvPr id="19" name="Image 18" descr="Une image contenant texte, capture d’écran, Police, nombre&#10;&#10;Description générée automatiquement">
            <a:extLst>
              <a:ext uri="{FF2B5EF4-FFF2-40B4-BE49-F238E27FC236}">
                <a16:creationId xmlns:a16="http://schemas.microsoft.com/office/drawing/2014/main" id="{3558490C-163D-2012-8ECA-11A3587A8423}"/>
              </a:ext>
            </a:extLst>
          </p:cNvPr>
          <p:cNvPicPr>
            <a:picLocks noChangeAspect="1"/>
          </p:cNvPicPr>
          <p:nvPr/>
        </p:nvPicPr>
        <p:blipFill>
          <a:blip r:embed="rId7"/>
          <a:stretch>
            <a:fillRect/>
          </a:stretch>
        </p:blipFill>
        <p:spPr>
          <a:xfrm>
            <a:off x="425884" y="3429000"/>
            <a:ext cx="5111228" cy="2714970"/>
          </a:xfrm>
          <a:prstGeom prst="rect">
            <a:avLst/>
          </a:prstGeom>
        </p:spPr>
      </p:pic>
      <p:pic>
        <p:nvPicPr>
          <p:cNvPr id="21" name="Image 20" descr="Une image contenant texte, capture d’écran, Police, nombre&#10;&#10;Description générée automatiquement">
            <a:extLst>
              <a:ext uri="{FF2B5EF4-FFF2-40B4-BE49-F238E27FC236}">
                <a16:creationId xmlns:a16="http://schemas.microsoft.com/office/drawing/2014/main" id="{996579CC-E296-3376-EA54-3446184F4643}"/>
              </a:ext>
            </a:extLst>
          </p:cNvPr>
          <p:cNvPicPr>
            <a:picLocks noChangeAspect="1"/>
          </p:cNvPicPr>
          <p:nvPr/>
        </p:nvPicPr>
        <p:blipFill>
          <a:blip r:embed="rId8"/>
          <a:stretch>
            <a:fillRect/>
          </a:stretch>
        </p:blipFill>
        <p:spPr>
          <a:xfrm>
            <a:off x="6582803" y="3349104"/>
            <a:ext cx="4812548" cy="2794866"/>
          </a:xfrm>
          <a:prstGeom prst="rect">
            <a:avLst/>
          </a:prstGeom>
        </p:spPr>
      </p:pic>
    </p:spTree>
    <p:extLst>
      <p:ext uri="{BB962C8B-B14F-4D97-AF65-F5344CB8AC3E}">
        <p14:creationId xmlns:p14="http://schemas.microsoft.com/office/powerpoint/2010/main" val="272602089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8EAB5B-3CA0-BA45-52AF-05EBECD743BD}"/>
              </a:ext>
            </a:extLst>
          </p:cNvPr>
          <p:cNvSpPr>
            <a:spLocks noGrp="1"/>
          </p:cNvSpPr>
          <p:nvPr>
            <p:ph type="sldNum" sz="quarter" idx="12"/>
          </p:nvPr>
        </p:nvSpPr>
        <p:spPr/>
        <p:txBody>
          <a:bodyPr/>
          <a:lstStyle/>
          <a:p>
            <a:fld id="{BD2C65D9-7694-1F47-B297-D1FBCA40C39F}" type="slidenum">
              <a:rPr lang="fr-FR" smtClean="0"/>
              <a:t>28</a:t>
            </a:fld>
            <a:endParaRPr lang="fr-FR"/>
          </a:p>
        </p:txBody>
      </p:sp>
      <p:pic>
        <p:nvPicPr>
          <p:cNvPr id="5" name="Image 4" descr="Une image contenant capture d’écran, Rectangle, Caractère coloré, carré">
            <a:extLst>
              <a:ext uri="{FF2B5EF4-FFF2-40B4-BE49-F238E27FC236}">
                <a16:creationId xmlns:a16="http://schemas.microsoft.com/office/drawing/2014/main" id="{6AC0606F-35D6-09C6-6753-84353C5DFFF6}"/>
              </a:ext>
            </a:extLst>
          </p:cNvPr>
          <p:cNvPicPr>
            <a:picLocks noChangeAspect="1"/>
          </p:cNvPicPr>
          <p:nvPr/>
        </p:nvPicPr>
        <p:blipFill>
          <a:blip r:embed="rId3"/>
          <a:stretch>
            <a:fillRect/>
          </a:stretch>
        </p:blipFill>
        <p:spPr>
          <a:xfrm>
            <a:off x="7169274" y="0"/>
            <a:ext cx="5022725" cy="894458"/>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43E15CB6-B5D5-1920-2DC4-635A42D5F75E}"/>
              </a:ext>
            </a:extLst>
          </p:cNvPr>
          <p:cNvPicPr>
            <a:picLocks noChangeAspect="1"/>
          </p:cNvPicPr>
          <p:nvPr/>
        </p:nvPicPr>
        <p:blipFill>
          <a:blip r:embed="rId4">
            <a:alphaModFix amt="35000"/>
          </a:blip>
          <a:stretch>
            <a:fillRect/>
          </a:stretch>
        </p:blipFill>
        <p:spPr>
          <a:xfrm>
            <a:off x="292100" y="362030"/>
            <a:ext cx="522092" cy="522092"/>
          </a:xfrm>
          <a:prstGeom prst="rect">
            <a:avLst/>
          </a:prstGeom>
        </p:spPr>
      </p:pic>
      <p:sp>
        <p:nvSpPr>
          <p:cNvPr id="7" name="ZoneTexte 6">
            <a:extLst>
              <a:ext uri="{FF2B5EF4-FFF2-40B4-BE49-F238E27FC236}">
                <a16:creationId xmlns:a16="http://schemas.microsoft.com/office/drawing/2014/main" id="{1B47A44D-E096-DDF2-93AA-0C6D33CD708C}"/>
              </a:ext>
            </a:extLst>
          </p:cNvPr>
          <p:cNvSpPr txBox="1"/>
          <p:nvPr/>
        </p:nvSpPr>
        <p:spPr>
          <a:xfrm>
            <a:off x="425884" y="413358"/>
            <a:ext cx="1907895" cy="369332"/>
          </a:xfrm>
          <a:prstGeom prst="rect">
            <a:avLst/>
          </a:prstGeom>
          <a:noFill/>
        </p:spPr>
        <p:txBody>
          <a:bodyPr wrap="none" rtlCol="0">
            <a:spAutoFit/>
          </a:bodyPr>
          <a:lstStyle/>
          <a:p>
            <a:r>
              <a:rPr lang="fr-FR" dirty="0">
                <a:solidFill>
                  <a:srgbClr val="368C83"/>
                </a:solidFill>
                <a:latin typeface="Montserrat Medium" pitchFamily="2" charset="77"/>
              </a:rPr>
              <a:t>PHP </a:t>
            </a:r>
            <a:r>
              <a:rPr lang="fr-FR" dirty="0" err="1">
                <a:solidFill>
                  <a:srgbClr val="368C83"/>
                </a:solidFill>
                <a:latin typeface="Montserrat Medium" pitchFamily="2" charset="77"/>
              </a:rPr>
              <a:t>MyAdmin</a:t>
            </a:r>
            <a:endParaRPr lang="fr-FR" dirty="0">
              <a:solidFill>
                <a:srgbClr val="368C83"/>
              </a:solidFill>
              <a:latin typeface="Montserrat Medium" pitchFamily="2" charset="77"/>
            </a:endParaRPr>
          </a:p>
        </p:txBody>
      </p:sp>
      <p:pic>
        <p:nvPicPr>
          <p:cNvPr id="8" name="Image 7" descr="Une image contenant texte, capture d’écran, Police, nombre&#10;&#10;Description générée automatiquement">
            <a:extLst>
              <a:ext uri="{FF2B5EF4-FFF2-40B4-BE49-F238E27FC236}">
                <a16:creationId xmlns:a16="http://schemas.microsoft.com/office/drawing/2014/main" id="{2775BE35-8660-83BD-63BF-161E01707E2D}"/>
              </a:ext>
            </a:extLst>
          </p:cNvPr>
          <p:cNvPicPr>
            <a:picLocks noChangeAspect="1"/>
          </p:cNvPicPr>
          <p:nvPr/>
        </p:nvPicPr>
        <p:blipFill>
          <a:blip r:embed="rId5"/>
          <a:stretch>
            <a:fillRect/>
          </a:stretch>
        </p:blipFill>
        <p:spPr>
          <a:xfrm>
            <a:off x="4702196" y="884122"/>
            <a:ext cx="2774037" cy="2544878"/>
          </a:xfrm>
          <a:prstGeom prst="rect">
            <a:avLst/>
          </a:prstGeom>
        </p:spPr>
      </p:pic>
      <p:pic>
        <p:nvPicPr>
          <p:cNvPr id="11" name="Image 10" descr="Une image contenant texte, capture d’écran, Police, nombre&#10;&#10;Description générée automatiquement">
            <a:extLst>
              <a:ext uri="{FF2B5EF4-FFF2-40B4-BE49-F238E27FC236}">
                <a16:creationId xmlns:a16="http://schemas.microsoft.com/office/drawing/2014/main" id="{F9B86B88-F156-CA8D-C62B-BFE60B85F5F2}"/>
              </a:ext>
            </a:extLst>
          </p:cNvPr>
          <p:cNvPicPr>
            <a:picLocks noChangeAspect="1"/>
          </p:cNvPicPr>
          <p:nvPr/>
        </p:nvPicPr>
        <p:blipFill>
          <a:blip r:embed="rId6"/>
          <a:stretch>
            <a:fillRect/>
          </a:stretch>
        </p:blipFill>
        <p:spPr>
          <a:xfrm>
            <a:off x="370134" y="3548362"/>
            <a:ext cx="11564324" cy="2807988"/>
          </a:xfrm>
          <a:prstGeom prst="rect">
            <a:avLst/>
          </a:prstGeom>
        </p:spPr>
      </p:pic>
    </p:spTree>
    <p:extLst>
      <p:ext uri="{BB962C8B-B14F-4D97-AF65-F5344CB8AC3E}">
        <p14:creationId xmlns:p14="http://schemas.microsoft.com/office/powerpoint/2010/main" val="59392721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69000">
              <a:schemeClr val="bg1"/>
            </a:gs>
            <a:gs pos="87000">
              <a:srgbClr val="9A9B9D"/>
            </a:gs>
            <a:gs pos="100000">
              <a:srgbClr val="1F1F1F"/>
            </a:gs>
          </a:gsLst>
          <a:lin ang="5400000" scaled="1"/>
        </a:gra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E8DD05-0EC5-777B-CEC8-504357FC5AD3}"/>
              </a:ext>
            </a:extLst>
          </p:cNvPr>
          <p:cNvSpPr>
            <a:spLocks noGrp="1"/>
          </p:cNvSpPr>
          <p:nvPr>
            <p:ph type="sldNum" sz="quarter" idx="12"/>
          </p:nvPr>
        </p:nvSpPr>
        <p:spPr/>
        <p:txBody>
          <a:bodyPr/>
          <a:lstStyle/>
          <a:p>
            <a:fld id="{BD2C65D9-7694-1F47-B297-D1FBCA40C39F}" type="slidenum">
              <a:rPr lang="fr-FR" smtClean="0"/>
              <a:t>29</a:t>
            </a:fld>
            <a:endParaRPr lang="fr-FR"/>
          </a:p>
        </p:txBody>
      </p:sp>
      <p:pic>
        <p:nvPicPr>
          <p:cNvPr id="3" name="Image 2" descr="Une image contenant capture d’écran, Graphique, conception&#10;&#10;Description générée automatiquement">
            <a:extLst>
              <a:ext uri="{FF2B5EF4-FFF2-40B4-BE49-F238E27FC236}">
                <a16:creationId xmlns:a16="http://schemas.microsoft.com/office/drawing/2014/main" id="{55E99BDE-7453-3DE7-46EE-BF2AD9DF744A}"/>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4" name="ZoneTexte 3">
            <a:extLst>
              <a:ext uri="{FF2B5EF4-FFF2-40B4-BE49-F238E27FC236}">
                <a16:creationId xmlns:a16="http://schemas.microsoft.com/office/drawing/2014/main" id="{C33D95CE-A11A-D8B9-8A60-2A0115449FE5}"/>
              </a:ext>
            </a:extLst>
          </p:cNvPr>
          <p:cNvSpPr txBox="1"/>
          <p:nvPr/>
        </p:nvSpPr>
        <p:spPr>
          <a:xfrm>
            <a:off x="7891232" y="413358"/>
            <a:ext cx="3496470" cy="369332"/>
          </a:xfrm>
          <a:prstGeom prst="rect">
            <a:avLst/>
          </a:prstGeom>
          <a:noFill/>
        </p:spPr>
        <p:txBody>
          <a:bodyPr wrap="none" rtlCol="0">
            <a:spAutoFit/>
          </a:bodyPr>
          <a:lstStyle/>
          <a:p>
            <a:r>
              <a:rPr lang="fr-FR" dirty="0">
                <a:solidFill>
                  <a:srgbClr val="368C83"/>
                </a:solidFill>
                <a:latin typeface="Montserrat Medium" pitchFamily="2" charset="77"/>
              </a:rPr>
              <a:t>PHP </a:t>
            </a:r>
            <a:r>
              <a:rPr lang="fr-FR" dirty="0" err="1">
                <a:solidFill>
                  <a:srgbClr val="368C83"/>
                </a:solidFill>
                <a:latin typeface="Montserrat Medium" pitchFamily="2" charset="77"/>
              </a:rPr>
              <a:t>MyAdmin</a:t>
            </a:r>
            <a:r>
              <a:rPr lang="fr-FR" dirty="0">
                <a:solidFill>
                  <a:srgbClr val="368C83"/>
                </a:solidFill>
                <a:latin typeface="Montserrat Medium" pitchFamily="2" charset="77"/>
              </a:rPr>
              <a:t> – Table </a:t>
            </a:r>
            <a:r>
              <a:rPr lang="fr-FR" dirty="0" err="1">
                <a:solidFill>
                  <a:srgbClr val="368C83"/>
                </a:solidFill>
                <a:latin typeface="Montserrat Medium" pitchFamily="2" charset="77"/>
              </a:rPr>
              <a:t>Users</a:t>
            </a:r>
            <a:endParaRPr lang="fr-FR" dirty="0">
              <a:solidFill>
                <a:srgbClr val="368C83"/>
              </a:solidFill>
              <a:latin typeface="Montserrat Medium" pitchFamily="2" charset="77"/>
            </a:endParaRPr>
          </a:p>
        </p:txBody>
      </p:sp>
      <p:pic>
        <p:nvPicPr>
          <p:cNvPr id="10" name="Image 9">
            <a:extLst>
              <a:ext uri="{FF2B5EF4-FFF2-40B4-BE49-F238E27FC236}">
                <a16:creationId xmlns:a16="http://schemas.microsoft.com/office/drawing/2014/main" id="{47040925-6B8C-50A3-1165-537D4B7CE104}"/>
              </a:ext>
            </a:extLst>
          </p:cNvPr>
          <p:cNvPicPr>
            <a:picLocks noChangeAspect="1"/>
          </p:cNvPicPr>
          <p:nvPr/>
        </p:nvPicPr>
        <p:blipFill>
          <a:blip r:embed="rId4"/>
          <a:stretch>
            <a:fillRect/>
          </a:stretch>
        </p:blipFill>
        <p:spPr>
          <a:xfrm>
            <a:off x="26134" y="2897031"/>
            <a:ext cx="12152987" cy="1546181"/>
          </a:xfrm>
          <a:prstGeom prst="rect">
            <a:avLst/>
          </a:prstGeom>
        </p:spPr>
      </p:pic>
      <p:pic>
        <p:nvPicPr>
          <p:cNvPr id="6" name="Image 5" descr="Une image contenant Rectangle, capture d’écran, Caractère coloré, carré&#10;&#10;Description générée automatiquement">
            <a:extLst>
              <a:ext uri="{FF2B5EF4-FFF2-40B4-BE49-F238E27FC236}">
                <a16:creationId xmlns:a16="http://schemas.microsoft.com/office/drawing/2014/main" id="{D2E4CBB0-2D07-6C62-A1B9-707276022B8D}"/>
              </a:ext>
            </a:extLst>
          </p:cNvPr>
          <p:cNvPicPr>
            <a:picLocks noChangeAspect="1"/>
          </p:cNvPicPr>
          <p:nvPr/>
        </p:nvPicPr>
        <p:blipFill>
          <a:blip r:embed="rId5"/>
          <a:stretch>
            <a:fillRect/>
          </a:stretch>
        </p:blipFill>
        <p:spPr>
          <a:xfrm>
            <a:off x="-12979" y="-15910"/>
            <a:ext cx="5022724" cy="892014"/>
          </a:xfrm>
          <a:prstGeom prst="rect">
            <a:avLst/>
          </a:prstGeom>
        </p:spPr>
      </p:pic>
    </p:spTree>
    <p:extLst>
      <p:ext uri="{BB962C8B-B14F-4D97-AF65-F5344CB8AC3E}">
        <p14:creationId xmlns:p14="http://schemas.microsoft.com/office/powerpoint/2010/main" val="246961697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a:t>
            </a:fld>
            <a:endParaRPr lang="fr-FR" dirty="0"/>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052439" cy="369332"/>
          </a:xfrm>
          <a:prstGeom prst="rect">
            <a:avLst/>
          </a:prstGeom>
          <a:noFill/>
        </p:spPr>
        <p:txBody>
          <a:bodyPr wrap="none" rtlCol="0">
            <a:spAutoFit/>
          </a:bodyPr>
          <a:lstStyle/>
          <a:p>
            <a:r>
              <a:rPr lang="fr-FR" dirty="0">
                <a:solidFill>
                  <a:srgbClr val="368C83"/>
                </a:solidFill>
                <a:latin typeface="Montserrat Medium" pitchFamily="2" charset="77"/>
              </a:rPr>
              <a:t>Contexte &amp; Présentation</a:t>
            </a:r>
          </a:p>
        </p:txBody>
      </p:sp>
      <p:pic>
        <p:nvPicPr>
          <p:cNvPr id="8" name="Image 7" descr="Une image contenant carte&#10;&#10;Description générée automatiquement">
            <a:extLst>
              <a:ext uri="{FF2B5EF4-FFF2-40B4-BE49-F238E27FC236}">
                <a16:creationId xmlns:a16="http://schemas.microsoft.com/office/drawing/2014/main" id="{CF4AA7D0-64F1-F017-BFF6-BA9041F670EC}"/>
              </a:ext>
            </a:extLst>
          </p:cNvPr>
          <p:cNvPicPr>
            <a:picLocks noChangeAspect="1"/>
          </p:cNvPicPr>
          <p:nvPr/>
        </p:nvPicPr>
        <p:blipFill>
          <a:blip r:embed="rId4"/>
          <a:stretch>
            <a:fillRect/>
          </a:stretch>
        </p:blipFill>
        <p:spPr>
          <a:xfrm>
            <a:off x="848638" y="1328063"/>
            <a:ext cx="2142955" cy="4201873"/>
          </a:xfrm>
          <a:prstGeom prst="rect">
            <a:avLst/>
          </a:prstGeom>
        </p:spPr>
      </p:pic>
      <p:pic>
        <p:nvPicPr>
          <p:cNvPr id="11" name="Image 10" descr="Une image contenant jaune, graphisme, Graphique, capture d’écran&#10;&#10;Description générée automatiquement">
            <a:extLst>
              <a:ext uri="{FF2B5EF4-FFF2-40B4-BE49-F238E27FC236}">
                <a16:creationId xmlns:a16="http://schemas.microsoft.com/office/drawing/2014/main" id="{444BB089-8457-880A-A19F-4EEC5C3D6FF8}"/>
              </a:ext>
            </a:extLst>
          </p:cNvPr>
          <p:cNvPicPr>
            <a:picLocks noChangeAspect="1"/>
          </p:cNvPicPr>
          <p:nvPr/>
        </p:nvPicPr>
        <p:blipFill>
          <a:blip r:embed="rId5"/>
          <a:stretch>
            <a:fillRect/>
          </a:stretch>
        </p:blipFill>
        <p:spPr>
          <a:xfrm>
            <a:off x="2992155" y="1328063"/>
            <a:ext cx="2142955" cy="4201873"/>
          </a:xfrm>
          <a:prstGeom prst="rect">
            <a:avLst/>
          </a:prstGeom>
        </p:spPr>
      </p:pic>
      <p:pic>
        <p:nvPicPr>
          <p:cNvPr id="13" name="Image 12" descr="Une image contenant clipart, Graphique, illustration, conception&#10;&#10;Description générée automatiquement">
            <a:extLst>
              <a:ext uri="{FF2B5EF4-FFF2-40B4-BE49-F238E27FC236}">
                <a16:creationId xmlns:a16="http://schemas.microsoft.com/office/drawing/2014/main" id="{2E702A30-5106-E0CD-0CE3-2FA05CC21141}"/>
              </a:ext>
            </a:extLst>
          </p:cNvPr>
          <p:cNvPicPr>
            <a:picLocks noChangeAspect="1"/>
          </p:cNvPicPr>
          <p:nvPr/>
        </p:nvPicPr>
        <p:blipFill>
          <a:blip r:embed="rId6"/>
          <a:stretch>
            <a:fillRect/>
          </a:stretch>
        </p:blipFill>
        <p:spPr>
          <a:xfrm>
            <a:off x="5506758" y="2245763"/>
            <a:ext cx="2743200" cy="2940756"/>
          </a:xfrm>
          <a:prstGeom prst="rect">
            <a:avLst/>
          </a:prstGeom>
        </p:spPr>
      </p:pic>
      <p:sp>
        <p:nvSpPr>
          <p:cNvPr id="14" name="ZoneTexte 13">
            <a:extLst>
              <a:ext uri="{FF2B5EF4-FFF2-40B4-BE49-F238E27FC236}">
                <a16:creationId xmlns:a16="http://schemas.microsoft.com/office/drawing/2014/main" id="{00D8589E-30E7-78EA-F829-6E30C9A6B9D8}"/>
              </a:ext>
            </a:extLst>
          </p:cNvPr>
          <p:cNvSpPr txBox="1"/>
          <p:nvPr/>
        </p:nvSpPr>
        <p:spPr>
          <a:xfrm>
            <a:off x="8159425" y="3280242"/>
            <a:ext cx="3645550" cy="646331"/>
          </a:xfrm>
          <a:prstGeom prst="rect">
            <a:avLst/>
          </a:prstGeom>
          <a:noFill/>
        </p:spPr>
        <p:txBody>
          <a:bodyPr wrap="none" rtlCol="0">
            <a:spAutoFit/>
          </a:bodyPr>
          <a:lstStyle/>
          <a:p>
            <a:r>
              <a:rPr lang="fr-FR" sz="3600" dirty="0">
                <a:latin typeface="Pacifico" panose="02000000000000000000" pitchFamily="2" charset="0"/>
              </a:rPr>
              <a:t>Change ton Climat</a:t>
            </a:r>
          </a:p>
        </p:txBody>
      </p:sp>
      <p:pic>
        <p:nvPicPr>
          <p:cNvPr id="5" name="Image 4" descr="Une image contenant capture d’écran, Rectangle, Caractère coloré, carré&#10;&#10;Description générée automatiquement">
            <a:extLst>
              <a:ext uri="{FF2B5EF4-FFF2-40B4-BE49-F238E27FC236}">
                <a16:creationId xmlns:a16="http://schemas.microsoft.com/office/drawing/2014/main" id="{5E8D9628-6ED8-C9B1-B69E-79B89002C1CB}"/>
              </a:ext>
            </a:extLst>
          </p:cNvPr>
          <p:cNvPicPr>
            <a:picLocks noChangeAspect="1"/>
          </p:cNvPicPr>
          <p:nvPr/>
        </p:nvPicPr>
        <p:blipFill>
          <a:blip r:embed="rId7"/>
          <a:stretch>
            <a:fillRect/>
          </a:stretch>
        </p:blipFill>
        <p:spPr>
          <a:xfrm>
            <a:off x="7182256" y="-27296"/>
            <a:ext cx="5009743" cy="892146"/>
          </a:xfrm>
          <a:prstGeom prst="rect">
            <a:avLst/>
          </a:prstGeom>
        </p:spPr>
      </p:pic>
    </p:spTree>
    <p:extLst>
      <p:ext uri="{BB962C8B-B14F-4D97-AF65-F5344CB8AC3E}">
        <p14:creationId xmlns:p14="http://schemas.microsoft.com/office/powerpoint/2010/main" val="780333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1000" fill="hold"/>
                                        <p:tgtEl>
                                          <p:spTgt spid="14"/>
                                        </p:tgtEl>
                                        <p:attrNameLst>
                                          <p:attrName>ppt_w</p:attrName>
                                        </p:attrNameLst>
                                      </p:cBhvr>
                                      <p:tavLst>
                                        <p:tav tm="0">
                                          <p:val>
                                            <p:strVal val="#ppt_w*0.70"/>
                                          </p:val>
                                        </p:tav>
                                        <p:tav tm="100000">
                                          <p:val>
                                            <p:strVal val="#ppt_w"/>
                                          </p:val>
                                        </p:tav>
                                      </p:tavLst>
                                    </p:anim>
                                    <p:anim calcmode="lin" valueType="num">
                                      <p:cBhvr>
                                        <p:cTn id="13" dur="1000" fill="hold"/>
                                        <p:tgtEl>
                                          <p:spTgt spid="14"/>
                                        </p:tgtEl>
                                        <p:attrNameLst>
                                          <p:attrName>ppt_h</p:attrName>
                                        </p:attrNameLst>
                                      </p:cBhvr>
                                      <p:tavLst>
                                        <p:tav tm="0">
                                          <p:val>
                                            <p:strVal val="#ppt_h"/>
                                          </p:val>
                                        </p:tav>
                                        <p:tav tm="100000">
                                          <p:val>
                                            <p:strVal val="#ppt_h"/>
                                          </p:val>
                                        </p:tav>
                                      </p:tavLst>
                                    </p:anim>
                                    <p:animEffect transition="in" filter="fade">
                                      <p:cBhvr>
                                        <p:cTn id="14" dur="1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30</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4217236" cy="369332"/>
          </a:xfrm>
          <a:prstGeom prst="rect">
            <a:avLst/>
          </a:prstGeom>
          <a:noFill/>
        </p:spPr>
        <p:txBody>
          <a:bodyPr wrap="square" rtlCol="0">
            <a:spAutoFit/>
          </a:bodyPr>
          <a:lstStyle/>
          <a:p>
            <a:r>
              <a:rPr lang="fr-FR" dirty="0">
                <a:solidFill>
                  <a:srgbClr val="368C83"/>
                </a:solidFill>
                <a:latin typeface="Montserrat Medium" pitchFamily="2" charset="77"/>
              </a:rPr>
              <a:t>Messages – Model : Initialisation</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3"/>
          <a:stretch>
            <a:fillRect/>
          </a:stretch>
        </p:blipFill>
        <p:spPr>
          <a:xfrm>
            <a:off x="7169276" y="0"/>
            <a:ext cx="5022724" cy="894458"/>
          </a:xfrm>
          <a:prstGeom prst="rect">
            <a:avLst/>
          </a:prstGeom>
        </p:spPr>
      </p:pic>
      <p:pic>
        <p:nvPicPr>
          <p:cNvPr id="4" name="Image 3" descr="Une image contenant Graphique, capture d’écran, Bleu électrique, symbole&#10;&#10;Description générée automatiquement">
            <a:extLst>
              <a:ext uri="{FF2B5EF4-FFF2-40B4-BE49-F238E27FC236}">
                <a16:creationId xmlns:a16="http://schemas.microsoft.com/office/drawing/2014/main" id="{CF1348D0-0434-68D1-2392-1B54BDABC093}"/>
              </a:ext>
            </a:extLst>
          </p:cNvPr>
          <p:cNvPicPr>
            <a:picLocks noChangeAspect="1"/>
          </p:cNvPicPr>
          <p:nvPr/>
        </p:nvPicPr>
        <p:blipFill>
          <a:blip r:embed="rId4"/>
          <a:stretch>
            <a:fillRect/>
          </a:stretch>
        </p:blipFill>
        <p:spPr>
          <a:xfrm>
            <a:off x="10999202" y="29901"/>
            <a:ext cx="766914" cy="766914"/>
          </a:xfrm>
          <a:prstGeom prst="rect">
            <a:avLst/>
          </a:prstGeom>
          <a:effectLst>
            <a:outerShdw blurRad="50800" dist="38100" dir="2700000" algn="tl" rotWithShape="0">
              <a:prstClr val="black">
                <a:alpha val="40000"/>
              </a:prstClr>
            </a:outerShdw>
          </a:effectLst>
        </p:spPr>
      </p:pic>
      <p:pic>
        <p:nvPicPr>
          <p:cNvPr id="6" name="Image 5" descr="Une image contenant texte, capture d’écran, logiciel">
            <a:extLst>
              <a:ext uri="{FF2B5EF4-FFF2-40B4-BE49-F238E27FC236}">
                <a16:creationId xmlns:a16="http://schemas.microsoft.com/office/drawing/2014/main" id="{85C5C718-5699-313C-38E0-2B931C0D66E3}"/>
              </a:ext>
            </a:extLst>
          </p:cNvPr>
          <p:cNvPicPr>
            <a:picLocks noChangeAspect="1"/>
          </p:cNvPicPr>
          <p:nvPr/>
        </p:nvPicPr>
        <p:blipFill>
          <a:blip r:embed="rId5"/>
          <a:stretch>
            <a:fillRect/>
          </a:stretch>
        </p:blipFill>
        <p:spPr>
          <a:xfrm>
            <a:off x="3581401" y="894458"/>
            <a:ext cx="4893368" cy="5655652"/>
          </a:xfrm>
          <a:prstGeom prst="rect">
            <a:avLst/>
          </a:prstGeom>
        </p:spPr>
      </p:pic>
      <p:pic>
        <p:nvPicPr>
          <p:cNvPr id="8" name="Image 7" descr="Une image contenant texte, capture d’écran, Police">
            <a:extLst>
              <a:ext uri="{FF2B5EF4-FFF2-40B4-BE49-F238E27FC236}">
                <a16:creationId xmlns:a16="http://schemas.microsoft.com/office/drawing/2014/main" id="{2AED3A2B-9BC4-BB1D-5B9F-45F23F295959}"/>
              </a:ext>
            </a:extLst>
          </p:cNvPr>
          <p:cNvPicPr>
            <a:picLocks noChangeAspect="1"/>
          </p:cNvPicPr>
          <p:nvPr/>
        </p:nvPicPr>
        <p:blipFill>
          <a:blip r:embed="rId6"/>
          <a:stretch>
            <a:fillRect/>
          </a:stretch>
        </p:blipFill>
        <p:spPr>
          <a:xfrm>
            <a:off x="5911710" y="2184400"/>
            <a:ext cx="5854406" cy="3358110"/>
          </a:xfrm>
          <a:prstGeom prst="rect">
            <a:avLst/>
          </a:prstGeom>
        </p:spPr>
      </p:pic>
    </p:spTree>
    <p:extLst>
      <p:ext uri="{BB962C8B-B14F-4D97-AF65-F5344CB8AC3E}">
        <p14:creationId xmlns:p14="http://schemas.microsoft.com/office/powerpoint/2010/main" val="1833164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2.59259E-6 L -0.28424 -0.00046 " pathEditMode="relative" rAng="0" ptsTypes="AA">
                                      <p:cBhvr>
                                        <p:cTn id="6" dur="1000" fill="hold"/>
                                        <p:tgtEl>
                                          <p:spTgt spid="6"/>
                                        </p:tgtEl>
                                        <p:attrNameLst>
                                          <p:attrName>ppt_x</p:attrName>
                                          <p:attrName>ppt_y</p:attrName>
                                        </p:attrNameLst>
                                      </p:cBhvr>
                                      <p:rCtr x="-14219" y="-23"/>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15" name="Image 14" descr="Une image contenant texte, capture d’écran&#10;&#10;Description générée automatiquement">
            <a:extLst>
              <a:ext uri="{FF2B5EF4-FFF2-40B4-BE49-F238E27FC236}">
                <a16:creationId xmlns:a16="http://schemas.microsoft.com/office/drawing/2014/main" id="{6B60971C-ADC5-BE50-E8B5-7F1E13862918}"/>
              </a:ext>
            </a:extLst>
          </p:cNvPr>
          <p:cNvPicPr>
            <a:picLocks noChangeAspect="1"/>
          </p:cNvPicPr>
          <p:nvPr/>
        </p:nvPicPr>
        <p:blipFill>
          <a:blip r:embed="rId2"/>
          <a:stretch>
            <a:fillRect/>
          </a:stretch>
        </p:blipFill>
        <p:spPr>
          <a:xfrm>
            <a:off x="97016" y="1200540"/>
            <a:ext cx="12107963" cy="4456919"/>
          </a:xfrm>
          <a:prstGeom prst="rect">
            <a:avLst/>
          </a:prstGeom>
        </p:spPr>
      </p:pic>
      <p:sp>
        <p:nvSpPr>
          <p:cNvPr id="2" name="Espace réservé du numéro de diapositive 1">
            <a:extLst>
              <a:ext uri="{FF2B5EF4-FFF2-40B4-BE49-F238E27FC236}">
                <a16:creationId xmlns:a16="http://schemas.microsoft.com/office/drawing/2014/main" id="{DD21915B-219F-2D9E-24BF-E452BC92BE92}"/>
              </a:ext>
            </a:extLst>
          </p:cNvPr>
          <p:cNvSpPr>
            <a:spLocks noGrp="1"/>
          </p:cNvSpPr>
          <p:nvPr>
            <p:ph type="sldNum" sz="quarter" idx="12"/>
          </p:nvPr>
        </p:nvSpPr>
        <p:spPr/>
        <p:txBody>
          <a:bodyPr/>
          <a:lstStyle/>
          <a:p>
            <a:fld id="{BD2C65D9-7694-1F47-B297-D1FBCA40C39F}" type="slidenum">
              <a:rPr lang="fr-FR" smtClean="0"/>
              <a:t>31</a:t>
            </a:fld>
            <a:endParaRPr lang="fr-FR"/>
          </a:p>
        </p:txBody>
      </p:sp>
      <p:sp>
        <p:nvSpPr>
          <p:cNvPr id="3" name="ZoneTexte 2">
            <a:extLst>
              <a:ext uri="{FF2B5EF4-FFF2-40B4-BE49-F238E27FC236}">
                <a16:creationId xmlns:a16="http://schemas.microsoft.com/office/drawing/2014/main" id="{7006C939-1D00-2DC9-CAF9-89F1D237ECA3}"/>
              </a:ext>
            </a:extLst>
          </p:cNvPr>
          <p:cNvSpPr txBox="1"/>
          <p:nvPr/>
        </p:nvSpPr>
        <p:spPr>
          <a:xfrm>
            <a:off x="7376160" y="438410"/>
            <a:ext cx="3512500" cy="369332"/>
          </a:xfrm>
          <a:prstGeom prst="rect">
            <a:avLst/>
          </a:prstGeom>
          <a:noFill/>
        </p:spPr>
        <p:txBody>
          <a:bodyPr wrap="none" rtlCol="0">
            <a:spAutoFit/>
          </a:bodyPr>
          <a:lstStyle/>
          <a:p>
            <a:r>
              <a:rPr lang="fr-FR" dirty="0">
                <a:solidFill>
                  <a:srgbClr val="368C83"/>
                </a:solidFill>
                <a:latin typeface="Montserrat Medium" pitchFamily="2" charset="77"/>
              </a:rPr>
              <a:t>Messages – Model : Methods</a:t>
            </a:r>
          </a:p>
        </p:txBody>
      </p:sp>
      <p:pic>
        <p:nvPicPr>
          <p:cNvPr id="5" name="Image 4" descr="Une image contenant Rectangle, capture d’écran, Caractère coloré, carré">
            <a:extLst>
              <a:ext uri="{FF2B5EF4-FFF2-40B4-BE49-F238E27FC236}">
                <a16:creationId xmlns:a16="http://schemas.microsoft.com/office/drawing/2014/main" id="{F120C2E1-1356-8153-33BA-FB0B00CEA864}"/>
              </a:ext>
            </a:extLst>
          </p:cNvPr>
          <p:cNvPicPr>
            <a:picLocks noChangeAspect="1"/>
          </p:cNvPicPr>
          <p:nvPr/>
        </p:nvPicPr>
        <p:blipFill>
          <a:blip r:embed="rId3"/>
          <a:stretch>
            <a:fillRect/>
          </a:stretch>
        </p:blipFill>
        <p:spPr>
          <a:xfrm>
            <a:off x="-12979" y="-15910"/>
            <a:ext cx="5022724" cy="892014"/>
          </a:xfrm>
          <a:prstGeom prst="rect">
            <a:avLst/>
          </a:prstGeom>
        </p:spPr>
      </p:pic>
      <p:pic>
        <p:nvPicPr>
          <p:cNvPr id="6" name="Image 5" descr="Une image contenant Graphique, capture d’écran, Bleu électrique, symbole&#10;&#10;Description générée automatiquement">
            <a:extLst>
              <a:ext uri="{FF2B5EF4-FFF2-40B4-BE49-F238E27FC236}">
                <a16:creationId xmlns:a16="http://schemas.microsoft.com/office/drawing/2014/main" id="{84D2C8D3-DF2F-E756-2EEC-87A3964F6F18}"/>
              </a:ext>
            </a:extLst>
          </p:cNvPr>
          <p:cNvPicPr>
            <a:picLocks noChangeAspect="1"/>
          </p:cNvPicPr>
          <p:nvPr/>
        </p:nvPicPr>
        <p:blipFill>
          <a:blip r:embed="rId4"/>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pic>
        <p:nvPicPr>
          <p:cNvPr id="9" name="Image 8">
            <a:extLst>
              <a:ext uri="{FF2B5EF4-FFF2-40B4-BE49-F238E27FC236}">
                <a16:creationId xmlns:a16="http://schemas.microsoft.com/office/drawing/2014/main" id="{2D51C374-3974-149A-D038-981E9B9411F5}"/>
              </a:ext>
            </a:extLst>
          </p:cNvPr>
          <p:cNvPicPr>
            <a:picLocks noChangeAspect="1"/>
          </p:cNvPicPr>
          <p:nvPr/>
        </p:nvPicPr>
        <p:blipFill>
          <a:blip r:embed="rId5"/>
          <a:stretch>
            <a:fillRect/>
          </a:stretch>
        </p:blipFill>
        <p:spPr>
          <a:xfrm>
            <a:off x="97016" y="1574995"/>
            <a:ext cx="11997968" cy="4035902"/>
          </a:xfrm>
          <a:prstGeom prst="rect">
            <a:avLst/>
          </a:prstGeom>
        </p:spPr>
      </p:pic>
      <p:pic>
        <p:nvPicPr>
          <p:cNvPr id="17" name="Image 16" descr="Une image contenant texte, capture d’écran, logiciel">
            <a:extLst>
              <a:ext uri="{FF2B5EF4-FFF2-40B4-BE49-F238E27FC236}">
                <a16:creationId xmlns:a16="http://schemas.microsoft.com/office/drawing/2014/main" id="{A7D6680C-75CB-12B6-546F-9D8DF62852A0}"/>
              </a:ext>
            </a:extLst>
          </p:cNvPr>
          <p:cNvPicPr>
            <a:picLocks noChangeAspect="1"/>
          </p:cNvPicPr>
          <p:nvPr/>
        </p:nvPicPr>
        <p:blipFill>
          <a:blip r:embed="rId6"/>
          <a:stretch>
            <a:fillRect/>
          </a:stretch>
        </p:blipFill>
        <p:spPr>
          <a:xfrm>
            <a:off x="501446" y="921915"/>
            <a:ext cx="10653823" cy="5778966"/>
          </a:xfrm>
          <a:prstGeom prst="rect">
            <a:avLst/>
          </a:prstGeom>
        </p:spPr>
      </p:pic>
    </p:spTree>
    <p:extLst>
      <p:ext uri="{BB962C8B-B14F-4D97-AF65-F5344CB8AC3E}">
        <p14:creationId xmlns:p14="http://schemas.microsoft.com/office/powerpoint/2010/main" val="28049879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xit" presetSubtype="0" fill="hold"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32</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3" y="413358"/>
            <a:ext cx="5953651" cy="369332"/>
          </a:xfrm>
          <a:prstGeom prst="rect">
            <a:avLst/>
          </a:prstGeom>
          <a:noFill/>
        </p:spPr>
        <p:txBody>
          <a:bodyPr wrap="square" rtlCol="0">
            <a:spAutoFit/>
          </a:bodyPr>
          <a:lstStyle/>
          <a:p>
            <a:r>
              <a:rPr lang="fr-FR" dirty="0">
                <a:solidFill>
                  <a:srgbClr val="368C83"/>
                </a:solidFill>
                <a:latin typeface="Montserrat Medium" pitchFamily="2" charset="77"/>
              </a:rPr>
              <a:t>Messages – Controller : Affichage des messages</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3"/>
          <a:stretch>
            <a:fillRect/>
          </a:stretch>
        </p:blipFill>
        <p:spPr>
          <a:xfrm>
            <a:off x="7169276" y="0"/>
            <a:ext cx="5022724" cy="894458"/>
          </a:xfrm>
          <a:prstGeom prst="rect">
            <a:avLst/>
          </a:prstGeom>
        </p:spPr>
      </p:pic>
      <p:pic>
        <p:nvPicPr>
          <p:cNvPr id="4" name="Image 3" descr="Une image contenant Graphique, capture d’écran, Bleu électrique, symbole&#10;&#10;Description générée automatiquement">
            <a:extLst>
              <a:ext uri="{FF2B5EF4-FFF2-40B4-BE49-F238E27FC236}">
                <a16:creationId xmlns:a16="http://schemas.microsoft.com/office/drawing/2014/main" id="{CF1348D0-0434-68D1-2392-1B54BDABC093}"/>
              </a:ext>
            </a:extLst>
          </p:cNvPr>
          <p:cNvPicPr>
            <a:picLocks noChangeAspect="1"/>
          </p:cNvPicPr>
          <p:nvPr/>
        </p:nvPicPr>
        <p:blipFill>
          <a:blip r:embed="rId4"/>
          <a:stretch>
            <a:fillRect/>
          </a:stretch>
        </p:blipFill>
        <p:spPr>
          <a:xfrm>
            <a:off x="10999202" y="29901"/>
            <a:ext cx="766914" cy="766914"/>
          </a:xfrm>
          <a:prstGeom prst="rect">
            <a:avLst/>
          </a:prstGeom>
          <a:effectLst>
            <a:outerShdw blurRad="50800" dist="38100" dir="2700000" algn="tl" rotWithShape="0">
              <a:prstClr val="black">
                <a:alpha val="40000"/>
              </a:prstClr>
            </a:outerShdw>
          </a:effectLst>
        </p:spPr>
      </p:pic>
      <p:pic>
        <p:nvPicPr>
          <p:cNvPr id="11" name="Image 10" descr="Une image contenant texte, capture d’écran, Police, conception">
            <a:extLst>
              <a:ext uri="{FF2B5EF4-FFF2-40B4-BE49-F238E27FC236}">
                <a16:creationId xmlns:a16="http://schemas.microsoft.com/office/drawing/2014/main" id="{64365511-BDCA-B490-C1CD-A71596C420A7}"/>
              </a:ext>
            </a:extLst>
          </p:cNvPr>
          <p:cNvPicPr>
            <a:picLocks noChangeAspect="1"/>
          </p:cNvPicPr>
          <p:nvPr/>
        </p:nvPicPr>
        <p:blipFill>
          <a:blip r:embed="rId5"/>
          <a:stretch>
            <a:fillRect/>
          </a:stretch>
        </p:blipFill>
        <p:spPr>
          <a:xfrm>
            <a:off x="649400" y="1026436"/>
            <a:ext cx="10349802" cy="5218146"/>
          </a:xfrm>
          <a:prstGeom prst="rect">
            <a:avLst/>
          </a:prstGeom>
        </p:spPr>
      </p:pic>
      <p:pic>
        <p:nvPicPr>
          <p:cNvPr id="8" name="Image 7" descr="Une image contenant texte, Police, capture d’écran&#10;&#10;Description générée automatiquement">
            <a:extLst>
              <a:ext uri="{FF2B5EF4-FFF2-40B4-BE49-F238E27FC236}">
                <a16:creationId xmlns:a16="http://schemas.microsoft.com/office/drawing/2014/main" id="{4AC495E6-48C6-FFE3-34EE-E2C82F95D698}"/>
              </a:ext>
            </a:extLst>
          </p:cNvPr>
          <p:cNvPicPr>
            <a:picLocks noChangeAspect="1"/>
          </p:cNvPicPr>
          <p:nvPr/>
        </p:nvPicPr>
        <p:blipFill>
          <a:blip r:embed="rId6"/>
          <a:stretch>
            <a:fillRect/>
          </a:stretch>
        </p:blipFill>
        <p:spPr>
          <a:xfrm>
            <a:off x="102862" y="2712960"/>
            <a:ext cx="11548457" cy="2186009"/>
          </a:xfrm>
          <a:prstGeom prst="rect">
            <a:avLst/>
          </a:prstGeom>
        </p:spPr>
      </p:pic>
    </p:spTree>
    <p:extLst>
      <p:ext uri="{BB962C8B-B14F-4D97-AF65-F5344CB8AC3E}">
        <p14:creationId xmlns:p14="http://schemas.microsoft.com/office/powerpoint/2010/main" val="3950843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D21915B-219F-2D9E-24BF-E452BC92BE92}"/>
              </a:ext>
            </a:extLst>
          </p:cNvPr>
          <p:cNvSpPr>
            <a:spLocks noGrp="1"/>
          </p:cNvSpPr>
          <p:nvPr>
            <p:ph type="sldNum" sz="quarter" idx="12"/>
          </p:nvPr>
        </p:nvSpPr>
        <p:spPr/>
        <p:txBody>
          <a:bodyPr/>
          <a:lstStyle/>
          <a:p>
            <a:fld id="{BD2C65D9-7694-1F47-B297-D1FBCA40C39F}" type="slidenum">
              <a:rPr lang="fr-FR" smtClean="0"/>
              <a:t>33</a:t>
            </a:fld>
            <a:endParaRPr lang="fr-FR"/>
          </a:p>
        </p:txBody>
      </p:sp>
      <p:sp>
        <p:nvSpPr>
          <p:cNvPr id="3" name="ZoneTexte 2">
            <a:extLst>
              <a:ext uri="{FF2B5EF4-FFF2-40B4-BE49-F238E27FC236}">
                <a16:creationId xmlns:a16="http://schemas.microsoft.com/office/drawing/2014/main" id="{7006C939-1D00-2DC9-CAF9-89F1D237ECA3}"/>
              </a:ext>
            </a:extLst>
          </p:cNvPr>
          <p:cNvSpPr txBox="1"/>
          <p:nvPr/>
        </p:nvSpPr>
        <p:spPr>
          <a:xfrm>
            <a:off x="5560827" y="438410"/>
            <a:ext cx="6513183" cy="369332"/>
          </a:xfrm>
          <a:prstGeom prst="rect">
            <a:avLst/>
          </a:prstGeom>
          <a:noFill/>
        </p:spPr>
        <p:txBody>
          <a:bodyPr wrap="square" rtlCol="0">
            <a:spAutoFit/>
          </a:bodyPr>
          <a:lstStyle/>
          <a:p>
            <a:r>
              <a:rPr lang="fr-FR" dirty="0">
                <a:solidFill>
                  <a:srgbClr val="368C83"/>
                </a:solidFill>
                <a:latin typeface="Montserrat Medium" pitchFamily="2" charset="77"/>
              </a:rPr>
              <a:t>Messages – Controller : Affichage des messages (suite)</a:t>
            </a:r>
          </a:p>
        </p:txBody>
      </p:sp>
      <p:pic>
        <p:nvPicPr>
          <p:cNvPr id="5" name="Image 4" descr="Une image contenant Rectangle, capture d’écran, Caractère coloré, carré">
            <a:extLst>
              <a:ext uri="{FF2B5EF4-FFF2-40B4-BE49-F238E27FC236}">
                <a16:creationId xmlns:a16="http://schemas.microsoft.com/office/drawing/2014/main" id="{F120C2E1-1356-8153-33BA-FB0B00CEA864}"/>
              </a:ext>
            </a:extLst>
          </p:cNvPr>
          <p:cNvPicPr>
            <a:picLocks noChangeAspect="1"/>
          </p:cNvPicPr>
          <p:nvPr/>
        </p:nvPicPr>
        <p:blipFill>
          <a:blip r:embed="rId2"/>
          <a:stretch>
            <a:fillRect/>
          </a:stretch>
        </p:blipFill>
        <p:spPr>
          <a:xfrm>
            <a:off x="-12979" y="-15910"/>
            <a:ext cx="5022724" cy="892014"/>
          </a:xfrm>
          <a:prstGeom prst="rect">
            <a:avLst/>
          </a:prstGeom>
        </p:spPr>
      </p:pic>
      <p:pic>
        <p:nvPicPr>
          <p:cNvPr id="6" name="Image 5" descr="Une image contenant Graphique, capture d’écran, Bleu électrique, symbole&#10;&#10;Description générée automatiquement">
            <a:extLst>
              <a:ext uri="{FF2B5EF4-FFF2-40B4-BE49-F238E27FC236}">
                <a16:creationId xmlns:a16="http://schemas.microsoft.com/office/drawing/2014/main" id="{84D2C8D3-DF2F-E756-2EEC-87A3964F6F18}"/>
              </a:ext>
            </a:extLst>
          </p:cNvPr>
          <p:cNvPicPr>
            <a:picLocks noChangeAspect="1"/>
          </p:cNvPicPr>
          <p:nvPr/>
        </p:nvPicPr>
        <p:blipFill>
          <a:blip r:embed="rId3"/>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pic>
        <p:nvPicPr>
          <p:cNvPr id="7" name="Image 6" descr="Une image contenant texte, capture d’écran&#10;&#10;Description générée automatiquement">
            <a:extLst>
              <a:ext uri="{FF2B5EF4-FFF2-40B4-BE49-F238E27FC236}">
                <a16:creationId xmlns:a16="http://schemas.microsoft.com/office/drawing/2014/main" id="{9CE9DA9B-96AA-743B-3945-0951C8372155}"/>
              </a:ext>
            </a:extLst>
          </p:cNvPr>
          <p:cNvPicPr>
            <a:picLocks noChangeAspect="1"/>
          </p:cNvPicPr>
          <p:nvPr/>
        </p:nvPicPr>
        <p:blipFill>
          <a:blip r:embed="rId4"/>
          <a:stretch>
            <a:fillRect/>
          </a:stretch>
        </p:blipFill>
        <p:spPr>
          <a:xfrm>
            <a:off x="498105" y="921915"/>
            <a:ext cx="10931891" cy="5512310"/>
          </a:xfrm>
          <a:prstGeom prst="rect">
            <a:avLst/>
          </a:prstGeom>
        </p:spPr>
      </p:pic>
      <p:pic>
        <p:nvPicPr>
          <p:cNvPr id="10" name="Image 9" descr="Une image contenant texte, capture d’écran, logiciel, Police">
            <a:extLst>
              <a:ext uri="{FF2B5EF4-FFF2-40B4-BE49-F238E27FC236}">
                <a16:creationId xmlns:a16="http://schemas.microsoft.com/office/drawing/2014/main" id="{A0C559D3-DF47-9321-51EA-599F3AEBC89C}"/>
              </a:ext>
            </a:extLst>
          </p:cNvPr>
          <p:cNvPicPr>
            <a:picLocks noChangeAspect="1"/>
          </p:cNvPicPr>
          <p:nvPr/>
        </p:nvPicPr>
        <p:blipFill>
          <a:blip r:embed="rId5"/>
          <a:stretch>
            <a:fillRect/>
          </a:stretch>
        </p:blipFill>
        <p:spPr>
          <a:xfrm>
            <a:off x="498105" y="2014065"/>
            <a:ext cx="11415366" cy="3334112"/>
          </a:xfrm>
          <a:prstGeom prst="rect">
            <a:avLst/>
          </a:prstGeom>
        </p:spPr>
      </p:pic>
      <p:pic>
        <p:nvPicPr>
          <p:cNvPr id="12" name="Image 11" descr="Une image contenant texte, capture d’écran, Police, logiciel">
            <a:extLst>
              <a:ext uri="{FF2B5EF4-FFF2-40B4-BE49-F238E27FC236}">
                <a16:creationId xmlns:a16="http://schemas.microsoft.com/office/drawing/2014/main" id="{63B2E6B4-5CC4-0B27-320A-60EF6F74329F}"/>
              </a:ext>
            </a:extLst>
          </p:cNvPr>
          <p:cNvPicPr>
            <a:picLocks noChangeAspect="1"/>
          </p:cNvPicPr>
          <p:nvPr/>
        </p:nvPicPr>
        <p:blipFill>
          <a:blip r:embed="rId6"/>
          <a:stretch>
            <a:fillRect/>
          </a:stretch>
        </p:blipFill>
        <p:spPr>
          <a:xfrm>
            <a:off x="498105" y="880974"/>
            <a:ext cx="11059486" cy="5517617"/>
          </a:xfrm>
          <a:prstGeom prst="rect">
            <a:avLst/>
          </a:prstGeom>
        </p:spPr>
      </p:pic>
    </p:spTree>
    <p:extLst>
      <p:ext uri="{BB962C8B-B14F-4D97-AF65-F5344CB8AC3E}">
        <p14:creationId xmlns:p14="http://schemas.microsoft.com/office/powerpoint/2010/main" val="33545523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34</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6317508" cy="369332"/>
          </a:xfrm>
          <a:prstGeom prst="rect">
            <a:avLst/>
          </a:prstGeom>
          <a:noFill/>
        </p:spPr>
        <p:txBody>
          <a:bodyPr wrap="square" rtlCol="0">
            <a:spAutoFit/>
          </a:bodyPr>
          <a:lstStyle/>
          <a:p>
            <a:r>
              <a:rPr lang="fr-FR" dirty="0">
                <a:solidFill>
                  <a:srgbClr val="368C83"/>
                </a:solidFill>
                <a:latin typeface="Montserrat Medium" pitchFamily="2" charset="77"/>
              </a:rPr>
              <a:t>Messages – Controller : Répondre à un message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3"/>
          <a:stretch>
            <a:fillRect/>
          </a:stretch>
        </p:blipFill>
        <p:spPr>
          <a:xfrm>
            <a:off x="7169276" y="0"/>
            <a:ext cx="5022724" cy="894458"/>
          </a:xfrm>
          <a:prstGeom prst="rect">
            <a:avLst/>
          </a:prstGeom>
        </p:spPr>
      </p:pic>
      <p:pic>
        <p:nvPicPr>
          <p:cNvPr id="4" name="Image 3" descr="Une image contenant Graphique, capture d’écran, Bleu électrique, symbole&#10;&#10;Description générée automatiquement">
            <a:extLst>
              <a:ext uri="{FF2B5EF4-FFF2-40B4-BE49-F238E27FC236}">
                <a16:creationId xmlns:a16="http://schemas.microsoft.com/office/drawing/2014/main" id="{CF1348D0-0434-68D1-2392-1B54BDABC093}"/>
              </a:ext>
            </a:extLst>
          </p:cNvPr>
          <p:cNvPicPr>
            <a:picLocks noChangeAspect="1"/>
          </p:cNvPicPr>
          <p:nvPr/>
        </p:nvPicPr>
        <p:blipFill>
          <a:blip r:embed="rId4"/>
          <a:stretch>
            <a:fillRect/>
          </a:stretch>
        </p:blipFill>
        <p:spPr>
          <a:xfrm>
            <a:off x="10999202" y="29901"/>
            <a:ext cx="766914" cy="766914"/>
          </a:xfrm>
          <a:prstGeom prst="rect">
            <a:avLst/>
          </a:prstGeom>
          <a:effectLst>
            <a:outerShdw blurRad="50800" dist="38100" dir="2700000" algn="tl" rotWithShape="0">
              <a:prstClr val="black">
                <a:alpha val="40000"/>
              </a:prstClr>
            </a:outerShdw>
          </a:effectLst>
        </p:spPr>
      </p:pic>
      <p:pic>
        <p:nvPicPr>
          <p:cNvPr id="15" name="Image 14" descr="Une image contenant texte, capture d’écran, Police">
            <a:extLst>
              <a:ext uri="{FF2B5EF4-FFF2-40B4-BE49-F238E27FC236}">
                <a16:creationId xmlns:a16="http://schemas.microsoft.com/office/drawing/2014/main" id="{A42CEDFB-AC8A-CD81-D2C8-33E1A0D95866}"/>
              </a:ext>
            </a:extLst>
          </p:cNvPr>
          <p:cNvPicPr>
            <a:picLocks noChangeAspect="1"/>
          </p:cNvPicPr>
          <p:nvPr/>
        </p:nvPicPr>
        <p:blipFill>
          <a:blip r:embed="rId5"/>
          <a:stretch>
            <a:fillRect/>
          </a:stretch>
        </p:blipFill>
        <p:spPr>
          <a:xfrm>
            <a:off x="425884" y="2347292"/>
            <a:ext cx="11102021" cy="2749321"/>
          </a:xfrm>
          <a:prstGeom prst="rect">
            <a:avLst/>
          </a:prstGeom>
        </p:spPr>
      </p:pic>
      <p:pic>
        <p:nvPicPr>
          <p:cNvPr id="17" name="Image 16" descr="Une image contenant texte, capture d’écran, Police, logiciel">
            <a:extLst>
              <a:ext uri="{FF2B5EF4-FFF2-40B4-BE49-F238E27FC236}">
                <a16:creationId xmlns:a16="http://schemas.microsoft.com/office/drawing/2014/main" id="{3B9113E9-95AA-3A5D-50E0-11B43A0D00E1}"/>
              </a:ext>
            </a:extLst>
          </p:cNvPr>
          <p:cNvPicPr>
            <a:picLocks noChangeAspect="1"/>
          </p:cNvPicPr>
          <p:nvPr/>
        </p:nvPicPr>
        <p:blipFill>
          <a:blip r:embed="rId6"/>
          <a:stretch>
            <a:fillRect/>
          </a:stretch>
        </p:blipFill>
        <p:spPr>
          <a:xfrm>
            <a:off x="973258" y="1453397"/>
            <a:ext cx="10025944" cy="3763585"/>
          </a:xfrm>
          <a:prstGeom prst="rect">
            <a:avLst/>
          </a:prstGeom>
        </p:spPr>
      </p:pic>
      <p:pic>
        <p:nvPicPr>
          <p:cNvPr id="19" name="Image 18" descr="Une image contenant texte, capture d’écran, logiciel">
            <a:extLst>
              <a:ext uri="{FF2B5EF4-FFF2-40B4-BE49-F238E27FC236}">
                <a16:creationId xmlns:a16="http://schemas.microsoft.com/office/drawing/2014/main" id="{81829AB3-7183-436D-E82B-EB9D9B81A293}"/>
              </a:ext>
            </a:extLst>
          </p:cNvPr>
          <p:cNvPicPr>
            <a:picLocks noChangeAspect="1"/>
          </p:cNvPicPr>
          <p:nvPr/>
        </p:nvPicPr>
        <p:blipFill>
          <a:blip r:embed="rId7"/>
          <a:stretch>
            <a:fillRect/>
          </a:stretch>
        </p:blipFill>
        <p:spPr>
          <a:xfrm>
            <a:off x="1192798" y="1230114"/>
            <a:ext cx="9124658" cy="4670956"/>
          </a:xfrm>
          <a:prstGeom prst="rect">
            <a:avLst/>
          </a:prstGeom>
        </p:spPr>
      </p:pic>
    </p:spTree>
    <p:extLst>
      <p:ext uri="{BB962C8B-B14F-4D97-AF65-F5344CB8AC3E}">
        <p14:creationId xmlns:p14="http://schemas.microsoft.com/office/powerpoint/2010/main" val="42770116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xit" presetSubtype="0" fill="hold" nodeType="withEffect">
                                  <p:stCondLst>
                                    <p:cond delay="0"/>
                                  </p:stCondLst>
                                  <p:childTnLst>
                                    <p:animEffect transition="out" filter="fad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xit" presetSubtype="0" fill="hold" nodeType="with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41971B0-279B-02B9-AC7A-418F5FEFE350}"/>
              </a:ext>
            </a:extLst>
          </p:cNvPr>
          <p:cNvSpPr>
            <a:spLocks noGrp="1"/>
          </p:cNvSpPr>
          <p:nvPr>
            <p:ph type="sldNum" sz="quarter" idx="12"/>
          </p:nvPr>
        </p:nvSpPr>
        <p:spPr/>
        <p:txBody>
          <a:bodyPr/>
          <a:lstStyle/>
          <a:p>
            <a:fld id="{BD2C65D9-7694-1F47-B297-D1FBCA40C39F}" type="slidenum">
              <a:rPr lang="fr-FR" smtClean="0"/>
              <a:pPr/>
              <a:t>35</a:t>
            </a:fld>
            <a:endParaRPr lang="fr-FR" dirty="0"/>
          </a:p>
        </p:txBody>
      </p:sp>
      <p:sp>
        <p:nvSpPr>
          <p:cNvPr id="3" name="ZoneTexte 2">
            <a:extLst>
              <a:ext uri="{FF2B5EF4-FFF2-40B4-BE49-F238E27FC236}">
                <a16:creationId xmlns:a16="http://schemas.microsoft.com/office/drawing/2014/main" id="{9B13E7B7-97DD-96E0-93C3-B2312CE53CC8}"/>
              </a:ext>
            </a:extLst>
          </p:cNvPr>
          <p:cNvSpPr txBox="1"/>
          <p:nvPr/>
        </p:nvSpPr>
        <p:spPr>
          <a:xfrm>
            <a:off x="3187995" y="2644170"/>
            <a:ext cx="5860312" cy="1569660"/>
          </a:xfrm>
          <a:prstGeom prst="rect">
            <a:avLst/>
          </a:prstGeom>
          <a:noFill/>
        </p:spPr>
        <p:txBody>
          <a:bodyPr wrap="square" rtlCol="0">
            <a:spAutoFit/>
          </a:bodyPr>
          <a:lstStyle/>
          <a:p>
            <a:r>
              <a:rPr lang="fr-FR" sz="9600" dirty="0">
                <a:solidFill>
                  <a:srgbClr val="368C83"/>
                </a:solidFill>
                <a:latin typeface="Pacifico" panose="00000500000000000000" pitchFamily="2" charset="0"/>
              </a:rPr>
              <a:t>Conclusion</a:t>
            </a:r>
          </a:p>
        </p:txBody>
      </p:sp>
    </p:spTree>
    <p:extLst>
      <p:ext uri="{BB962C8B-B14F-4D97-AF65-F5344CB8AC3E}">
        <p14:creationId xmlns:p14="http://schemas.microsoft.com/office/powerpoint/2010/main" val="1666491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41971B0-279B-02B9-AC7A-418F5FEFE350}"/>
              </a:ext>
            </a:extLst>
          </p:cNvPr>
          <p:cNvSpPr>
            <a:spLocks noGrp="1"/>
          </p:cNvSpPr>
          <p:nvPr>
            <p:ph type="sldNum" sz="quarter" idx="12"/>
          </p:nvPr>
        </p:nvSpPr>
        <p:spPr/>
        <p:txBody>
          <a:bodyPr/>
          <a:lstStyle/>
          <a:p>
            <a:fld id="{BD2C65D9-7694-1F47-B297-D1FBCA40C39F}" type="slidenum">
              <a:rPr lang="fr-FR" smtClean="0"/>
              <a:pPr/>
              <a:t>36</a:t>
            </a:fld>
            <a:endParaRPr lang="fr-FR" dirty="0"/>
          </a:p>
        </p:txBody>
      </p:sp>
      <p:sp>
        <p:nvSpPr>
          <p:cNvPr id="3" name="ZoneTexte 2">
            <a:extLst>
              <a:ext uri="{FF2B5EF4-FFF2-40B4-BE49-F238E27FC236}">
                <a16:creationId xmlns:a16="http://schemas.microsoft.com/office/drawing/2014/main" id="{9B13E7B7-97DD-96E0-93C3-B2312CE53CC8}"/>
              </a:ext>
            </a:extLst>
          </p:cNvPr>
          <p:cNvSpPr txBox="1"/>
          <p:nvPr/>
        </p:nvSpPr>
        <p:spPr>
          <a:xfrm>
            <a:off x="3590260" y="2644170"/>
            <a:ext cx="4299098" cy="1569660"/>
          </a:xfrm>
          <a:prstGeom prst="rect">
            <a:avLst/>
          </a:prstGeom>
          <a:noFill/>
        </p:spPr>
        <p:txBody>
          <a:bodyPr wrap="square" rtlCol="0">
            <a:spAutoFit/>
          </a:bodyPr>
          <a:lstStyle/>
          <a:p>
            <a:r>
              <a:rPr lang="fr-FR" sz="9600" dirty="0">
                <a:solidFill>
                  <a:srgbClr val="368C83"/>
                </a:solidFill>
                <a:latin typeface="Pacifico" panose="00000500000000000000" pitchFamily="2" charset="0"/>
              </a:rPr>
              <a:t>Merci !</a:t>
            </a:r>
          </a:p>
        </p:txBody>
      </p:sp>
    </p:spTree>
    <p:extLst>
      <p:ext uri="{BB962C8B-B14F-4D97-AF65-F5344CB8AC3E}">
        <p14:creationId xmlns:p14="http://schemas.microsoft.com/office/powerpoint/2010/main" val="3944014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4</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674404" cy="369332"/>
          </a:xfrm>
          <a:prstGeom prst="rect">
            <a:avLst/>
          </a:prstGeom>
          <a:noFill/>
        </p:spPr>
        <p:txBody>
          <a:bodyPr wrap="none" rtlCol="0">
            <a:spAutoFit/>
          </a:bodyPr>
          <a:lstStyle/>
          <a:p>
            <a:r>
              <a:rPr lang="fr-FR" dirty="0" err="1">
                <a:solidFill>
                  <a:srgbClr val="368C83"/>
                </a:solidFill>
                <a:latin typeface="Montserrat Medium" pitchFamily="2" charset="77"/>
              </a:rPr>
              <a:t>Technical</a:t>
            </a:r>
            <a:r>
              <a:rPr lang="fr-FR" dirty="0">
                <a:solidFill>
                  <a:srgbClr val="368C83"/>
                </a:solidFill>
                <a:latin typeface="Montserrat Medium" pitchFamily="2" charset="77"/>
              </a:rPr>
              <a:t> </a:t>
            </a:r>
            <a:r>
              <a:rPr lang="fr-FR" dirty="0" err="1">
                <a:solidFill>
                  <a:srgbClr val="368C83"/>
                </a:solidFill>
                <a:latin typeface="Montserrat Medium" pitchFamily="2" charset="77"/>
              </a:rPr>
              <a:t>needs</a:t>
            </a:r>
            <a:r>
              <a:rPr lang="fr-FR" dirty="0">
                <a:solidFill>
                  <a:srgbClr val="368C83"/>
                </a:solidFill>
                <a:latin typeface="Montserrat Medium" pitchFamily="2" charset="77"/>
              </a:rPr>
              <a:t> &amp; </a:t>
            </a:r>
            <a:r>
              <a:rPr lang="fr-FR" dirty="0" err="1">
                <a:solidFill>
                  <a:srgbClr val="368C83"/>
                </a:solidFill>
                <a:latin typeface="Montserrat Medium" pitchFamily="2" charset="77"/>
              </a:rPr>
              <a:t>constraints</a:t>
            </a:r>
            <a:endParaRPr lang="fr-FR" dirty="0">
              <a:solidFill>
                <a:srgbClr val="368C83"/>
              </a:solidFill>
              <a:latin typeface="Montserrat Medium" pitchFamily="2" charset="77"/>
            </a:endParaRPr>
          </a:p>
        </p:txBody>
      </p:sp>
      <p:pic>
        <p:nvPicPr>
          <p:cNvPr id="7" name="Image 6">
            <a:extLst>
              <a:ext uri="{FF2B5EF4-FFF2-40B4-BE49-F238E27FC236}">
                <a16:creationId xmlns:a16="http://schemas.microsoft.com/office/drawing/2014/main" id="{A73B57B6-4C46-256C-4A6C-F787EB9D0A64}"/>
              </a:ext>
            </a:extLst>
          </p:cNvPr>
          <p:cNvPicPr>
            <a:picLocks noChangeAspect="1"/>
          </p:cNvPicPr>
          <p:nvPr/>
        </p:nvPicPr>
        <p:blipFill>
          <a:blip r:embed="rId4"/>
          <a:stretch>
            <a:fillRect/>
          </a:stretch>
        </p:blipFill>
        <p:spPr>
          <a:xfrm>
            <a:off x="7987494" y="1156745"/>
            <a:ext cx="3263528" cy="2709268"/>
          </a:xfrm>
          <a:prstGeom prst="rect">
            <a:avLst/>
          </a:prstGeom>
        </p:spPr>
      </p:pic>
      <p:pic>
        <p:nvPicPr>
          <p:cNvPr id="9" name="Image 8">
            <a:extLst>
              <a:ext uri="{FF2B5EF4-FFF2-40B4-BE49-F238E27FC236}">
                <a16:creationId xmlns:a16="http://schemas.microsoft.com/office/drawing/2014/main" id="{29310CC9-76CC-DF63-DAF3-949861BB03F0}"/>
              </a:ext>
            </a:extLst>
          </p:cNvPr>
          <p:cNvPicPr>
            <a:picLocks noChangeAspect="1"/>
          </p:cNvPicPr>
          <p:nvPr/>
        </p:nvPicPr>
        <p:blipFill>
          <a:blip r:embed="rId5"/>
          <a:stretch>
            <a:fillRect/>
          </a:stretch>
        </p:blipFill>
        <p:spPr>
          <a:xfrm>
            <a:off x="6538625" y="2009261"/>
            <a:ext cx="3059632" cy="1849451"/>
          </a:xfrm>
          <a:prstGeom prst="rect">
            <a:avLst/>
          </a:prstGeom>
        </p:spPr>
      </p:pic>
      <p:pic>
        <p:nvPicPr>
          <p:cNvPr id="5" name="Image 4" descr="Une image contenant croquis, clipart, symbole, conception&#10;&#10;Description générée automatiquement">
            <a:extLst>
              <a:ext uri="{FF2B5EF4-FFF2-40B4-BE49-F238E27FC236}">
                <a16:creationId xmlns:a16="http://schemas.microsoft.com/office/drawing/2014/main" id="{46EC4E86-E282-DF97-C1BF-E59E49128504}"/>
              </a:ext>
            </a:extLst>
          </p:cNvPr>
          <p:cNvPicPr>
            <a:picLocks noChangeAspect="1"/>
          </p:cNvPicPr>
          <p:nvPr/>
        </p:nvPicPr>
        <p:blipFill>
          <a:blip r:embed="rId6"/>
          <a:stretch>
            <a:fillRect/>
          </a:stretch>
        </p:blipFill>
        <p:spPr>
          <a:xfrm>
            <a:off x="7350678" y="2125270"/>
            <a:ext cx="1410473" cy="1410473"/>
          </a:xfrm>
          <a:prstGeom prst="rect">
            <a:avLst/>
          </a:prstGeom>
        </p:spPr>
      </p:pic>
      <p:pic>
        <p:nvPicPr>
          <p:cNvPr id="15" name="Image 14">
            <a:extLst>
              <a:ext uri="{FF2B5EF4-FFF2-40B4-BE49-F238E27FC236}">
                <a16:creationId xmlns:a16="http://schemas.microsoft.com/office/drawing/2014/main" id="{14B71238-1082-0F87-8EE7-325CF4111576}"/>
              </a:ext>
            </a:extLst>
          </p:cNvPr>
          <p:cNvPicPr>
            <a:picLocks noChangeAspect="1"/>
          </p:cNvPicPr>
          <p:nvPr/>
        </p:nvPicPr>
        <p:blipFill>
          <a:blip r:embed="rId7"/>
          <a:stretch>
            <a:fillRect/>
          </a:stretch>
        </p:blipFill>
        <p:spPr>
          <a:xfrm>
            <a:off x="9887981" y="2549743"/>
            <a:ext cx="950725" cy="1308969"/>
          </a:xfrm>
          <a:prstGeom prst="rect">
            <a:avLst/>
          </a:prstGeom>
        </p:spPr>
      </p:pic>
      <p:pic>
        <p:nvPicPr>
          <p:cNvPr id="16" name="Image 15">
            <a:extLst>
              <a:ext uri="{FF2B5EF4-FFF2-40B4-BE49-F238E27FC236}">
                <a16:creationId xmlns:a16="http://schemas.microsoft.com/office/drawing/2014/main" id="{327CC569-9377-C7AA-37FE-5CDADF9E083A}"/>
              </a:ext>
            </a:extLst>
          </p:cNvPr>
          <p:cNvPicPr>
            <a:picLocks noChangeAspect="1"/>
          </p:cNvPicPr>
          <p:nvPr/>
        </p:nvPicPr>
        <p:blipFill>
          <a:blip r:embed="rId8"/>
          <a:stretch>
            <a:fillRect/>
          </a:stretch>
        </p:blipFill>
        <p:spPr>
          <a:xfrm>
            <a:off x="10539396" y="2938049"/>
            <a:ext cx="536634" cy="920663"/>
          </a:xfrm>
          <a:prstGeom prst="rect">
            <a:avLst/>
          </a:prstGeom>
        </p:spPr>
      </p:pic>
      <p:sp>
        <p:nvSpPr>
          <p:cNvPr id="17" name="ZoneTexte 16">
            <a:extLst>
              <a:ext uri="{FF2B5EF4-FFF2-40B4-BE49-F238E27FC236}">
                <a16:creationId xmlns:a16="http://schemas.microsoft.com/office/drawing/2014/main" id="{3152C117-C682-3586-BB4C-5389F43BEFA7}"/>
              </a:ext>
            </a:extLst>
          </p:cNvPr>
          <p:cNvSpPr txBox="1"/>
          <p:nvPr/>
        </p:nvSpPr>
        <p:spPr>
          <a:xfrm>
            <a:off x="509045" y="1790692"/>
            <a:ext cx="4224318" cy="769441"/>
          </a:xfrm>
          <a:prstGeom prst="rect">
            <a:avLst/>
          </a:prstGeom>
          <a:noFill/>
        </p:spPr>
        <p:txBody>
          <a:bodyPr wrap="square" rtlCol="0">
            <a:spAutoFit/>
          </a:bodyPr>
          <a:lstStyle/>
          <a:p>
            <a:r>
              <a:rPr lang="fr-FR" sz="4400" dirty="0" err="1">
                <a:latin typeface="Montserrat Medium" pitchFamily="2" charset="77"/>
              </a:rPr>
              <a:t>Website</a:t>
            </a:r>
            <a:endParaRPr lang="fr-FR" sz="4400" dirty="0">
              <a:latin typeface="Montserrat Medium" pitchFamily="2" charset="77"/>
            </a:endParaRPr>
          </a:p>
        </p:txBody>
      </p:sp>
      <p:sp>
        <p:nvSpPr>
          <p:cNvPr id="20" name="ZoneTexte 19">
            <a:extLst>
              <a:ext uri="{FF2B5EF4-FFF2-40B4-BE49-F238E27FC236}">
                <a16:creationId xmlns:a16="http://schemas.microsoft.com/office/drawing/2014/main" id="{BFE117A3-9B2E-4340-B934-97B6AA9A3B6C}"/>
              </a:ext>
            </a:extLst>
          </p:cNvPr>
          <p:cNvSpPr txBox="1"/>
          <p:nvPr/>
        </p:nvSpPr>
        <p:spPr>
          <a:xfrm>
            <a:off x="600876" y="4120396"/>
            <a:ext cx="3166251" cy="769441"/>
          </a:xfrm>
          <a:prstGeom prst="rect">
            <a:avLst/>
          </a:prstGeom>
          <a:noFill/>
        </p:spPr>
        <p:txBody>
          <a:bodyPr wrap="square" rtlCol="0">
            <a:spAutoFit/>
          </a:bodyPr>
          <a:lstStyle/>
          <a:p>
            <a:r>
              <a:rPr lang="fr-FR" sz="4400" dirty="0" err="1">
                <a:latin typeface="Montserrat Medium" pitchFamily="2" charset="77"/>
              </a:rPr>
              <a:t>Inform</a:t>
            </a:r>
            <a:endParaRPr lang="fr-FR" sz="4400" dirty="0">
              <a:latin typeface="Montserrat Medium" pitchFamily="2" charset="77"/>
            </a:endParaRPr>
          </a:p>
        </p:txBody>
      </p:sp>
      <p:sp>
        <p:nvSpPr>
          <p:cNvPr id="21" name="ZoneTexte 20">
            <a:extLst>
              <a:ext uri="{FF2B5EF4-FFF2-40B4-BE49-F238E27FC236}">
                <a16:creationId xmlns:a16="http://schemas.microsoft.com/office/drawing/2014/main" id="{8CBCE1CB-74FA-291F-E17D-3D90AF1CD3D8}"/>
              </a:ext>
            </a:extLst>
          </p:cNvPr>
          <p:cNvSpPr txBox="1"/>
          <p:nvPr/>
        </p:nvSpPr>
        <p:spPr>
          <a:xfrm>
            <a:off x="2988478" y="3388415"/>
            <a:ext cx="2162772" cy="646331"/>
          </a:xfrm>
          <a:prstGeom prst="rect">
            <a:avLst/>
          </a:prstGeom>
          <a:noFill/>
        </p:spPr>
        <p:txBody>
          <a:bodyPr wrap="square" rtlCol="0">
            <a:spAutoFit/>
          </a:bodyPr>
          <a:lstStyle/>
          <a:p>
            <a:r>
              <a:rPr lang="fr-FR" sz="3600" dirty="0" err="1">
                <a:latin typeface="Montserrat Medium" pitchFamily="2" charset="77"/>
              </a:rPr>
              <a:t>Discuss</a:t>
            </a:r>
            <a:endParaRPr lang="fr-FR" sz="3600" dirty="0">
              <a:latin typeface="Montserrat Medium" pitchFamily="2" charset="77"/>
            </a:endParaRPr>
          </a:p>
        </p:txBody>
      </p:sp>
      <p:sp>
        <p:nvSpPr>
          <p:cNvPr id="22" name="ZoneTexte 21">
            <a:extLst>
              <a:ext uri="{FF2B5EF4-FFF2-40B4-BE49-F238E27FC236}">
                <a16:creationId xmlns:a16="http://schemas.microsoft.com/office/drawing/2014/main" id="{50A2AE57-0FC5-4588-2DD5-8773570D6447}"/>
              </a:ext>
            </a:extLst>
          </p:cNvPr>
          <p:cNvSpPr txBox="1"/>
          <p:nvPr/>
        </p:nvSpPr>
        <p:spPr>
          <a:xfrm>
            <a:off x="940978" y="2790965"/>
            <a:ext cx="1883849" cy="830997"/>
          </a:xfrm>
          <a:prstGeom prst="rect">
            <a:avLst/>
          </a:prstGeom>
          <a:noFill/>
        </p:spPr>
        <p:txBody>
          <a:bodyPr wrap="none" rtlCol="0">
            <a:spAutoFit/>
          </a:bodyPr>
          <a:lstStyle/>
          <a:p>
            <a:r>
              <a:rPr lang="fr-FR" sz="4800" dirty="0">
                <a:latin typeface="Montserrat Medium" pitchFamily="2" charset="77"/>
              </a:rPr>
              <a:t>Actor</a:t>
            </a:r>
          </a:p>
        </p:txBody>
      </p:sp>
      <p:sp>
        <p:nvSpPr>
          <p:cNvPr id="23" name="ZoneTexte 22">
            <a:extLst>
              <a:ext uri="{FF2B5EF4-FFF2-40B4-BE49-F238E27FC236}">
                <a16:creationId xmlns:a16="http://schemas.microsoft.com/office/drawing/2014/main" id="{511959D1-EB1F-126B-81E2-B8E20F8455B6}"/>
              </a:ext>
            </a:extLst>
          </p:cNvPr>
          <p:cNvSpPr txBox="1"/>
          <p:nvPr/>
        </p:nvSpPr>
        <p:spPr>
          <a:xfrm>
            <a:off x="6082748" y="3923146"/>
            <a:ext cx="2688557" cy="369332"/>
          </a:xfrm>
          <a:prstGeom prst="rect">
            <a:avLst/>
          </a:prstGeom>
          <a:noFill/>
        </p:spPr>
        <p:txBody>
          <a:bodyPr wrap="none" rtlCol="0">
            <a:spAutoFit/>
          </a:bodyPr>
          <a:lstStyle/>
          <a:p>
            <a:r>
              <a:rPr lang="fr-FR" dirty="0" err="1"/>
              <a:t>Technology</a:t>
            </a:r>
            <a:r>
              <a:rPr lang="fr-FR" dirty="0"/>
              <a:t> </a:t>
            </a:r>
            <a:r>
              <a:rPr lang="fr-FR" dirty="0" err="1"/>
              <a:t>used</a:t>
            </a:r>
            <a:r>
              <a:rPr lang="fr-FR" dirty="0"/>
              <a:t> (scalable)</a:t>
            </a:r>
          </a:p>
        </p:txBody>
      </p:sp>
      <p:pic>
        <p:nvPicPr>
          <p:cNvPr id="8" name="Image 7" descr="Une image contenant Graphique, rouge, orange, conception&#10;&#10;Description générée automatiquement">
            <a:extLst>
              <a:ext uri="{FF2B5EF4-FFF2-40B4-BE49-F238E27FC236}">
                <a16:creationId xmlns:a16="http://schemas.microsoft.com/office/drawing/2014/main" id="{0A39065D-0781-7F45-C199-8EB476CE3F99}"/>
              </a:ext>
            </a:extLst>
          </p:cNvPr>
          <p:cNvPicPr>
            <a:picLocks noChangeAspect="1"/>
          </p:cNvPicPr>
          <p:nvPr/>
        </p:nvPicPr>
        <p:blipFill>
          <a:blip r:embed="rId9"/>
          <a:stretch>
            <a:fillRect/>
          </a:stretch>
        </p:blipFill>
        <p:spPr>
          <a:xfrm>
            <a:off x="6018063" y="4301648"/>
            <a:ext cx="960250" cy="960250"/>
          </a:xfrm>
          <a:prstGeom prst="rect">
            <a:avLst/>
          </a:prstGeom>
        </p:spPr>
      </p:pic>
      <p:pic>
        <p:nvPicPr>
          <p:cNvPr id="11" name="Image 10" descr="Une image contenant capture d’écran, Graphique, logo, symbole&#10;&#10;Description générée automatiquement">
            <a:extLst>
              <a:ext uri="{FF2B5EF4-FFF2-40B4-BE49-F238E27FC236}">
                <a16:creationId xmlns:a16="http://schemas.microsoft.com/office/drawing/2014/main" id="{06BA1287-7B3C-081F-C91E-6C6E3C541BE6}"/>
              </a:ext>
            </a:extLst>
          </p:cNvPr>
          <p:cNvPicPr>
            <a:picLocks noChangeAspect="1"/>
          </p:cNvPicPr>
          <p:nvPr/>
        </p:nvPicPr>
        <p:blipFill>
          <a:blip r:embed="rId10"/>
          <a:stretch>
            <a:fillRect/>
          </a:stretch>
        </p:blipFill>
        <p:spPr>
          <a:xfrm>
            <a:off x="7414741" y="4283871"/>
            <a:ext cx="1009480" cy="1009480"/>
          </a:xfrm>
          <a:prstGeom prst="rect">
            <a:avLst/>
          </a:prstGeom>
        </p:spPr>
      </p:pic>
      <p:pic>
        <p:nvPicPr>
          <p:cNvPr id="13" name="Image 12" descr="Une image contenant jaune, symbole, Rectangle, Graphique&#10;&#10;Description générée automatiquement">
            <a:extLst>
              <a:ext uri="{FF2B5EF4-FFF2-40B4-BE49-F238E27FC236}">
                <a16:creationId xmlns:a16="http://schemas.microsoft.com/office/drawing/2014/main" id="{E8797AF8-5588-B73C-1CC2-D57D5C0B7DFF}"/>
              </a:ext>
            </a:extLst>
          </p:cNvPr>
          <p:cNvPicPr>
            <a:picLocks noChangeAspect="1"/>
          </p:cNvPicPr>
          <p:nvPr/>
        </p:nvPicPr>
        <p:blipFill>
          <a:blip r:embed="rId11"/>
          <a:stretch>
            <a:fillRect/>
          </a:stretch>
        </p:blipFill>
        <p:spPr>
          <a:xfrm>
            <a:off x="8893307" y="4316138"/>
            <a:ext cx="960250" cy="960250"/>
          </a:xfrm>
          <a:prstGeom prst="rect">
            <a:avLst/>
          </a:prstGeom>
        </p:spPr>
      </p:pic>
      <p:pic>
        <p:nvPicPr>
          <p:cNvPr id="18" name="Image 17" descr="Une image contenant Graphique, graphisme, Police, logo&#10;&#10;Description générée automatiquement">
            <a:extLst>
              <a:ext uri="{FF2B5EF4-FFF2-40B4-BE49-F238E27FC236}">
                <a16:creationId xmlns:a16="http://schemas.microsoft.com/office/drawing/2014/main" id="{3BC67D51-4ACD-5719-5F78-7345FEA686BC}"/>
              </a:ext>
            </a:extLst>
          </p:cNvPr>
          <p:cNvPicPr>
            <a:picLocks noChangeAspect="1"/>
          </p:cNvPicPr>
          <p:nvPr/>
        </p:nvPicPr>
        <p:blipFill>
          <a:blip r:embed="rId12"/>
          <a:stretch>
            <a:fillRect/>
          </a:stretch>
        </p:blipFill>
        <p:spPr>
          <a:xfrm>
            <a:off x="5960940" y="5113237"/>
            <a:ext cx="1158049" cy="1158049"/>
          </a:xfrm>
          <a:prstGeom prst="rect">
            <a:avLst/>
          </a:prstGeom>
        </p:spPr>
      </p:pic>
      <p:pic>
        <p:nvPicPr>
          <p:cNvPr id="24" name="Image 23" descr="Une image contenant logo, Police, symbole, cercle&#10;&#10;Description générée automatiquement">
            <a:extLst>
              <a:ext uri="{FF2B5EF4-FFF2-40B4-BE49-F238E27FC236}">
                <a16:creationId xmlns:a16="http://schemas.microsoft.com/office/drawing/2014/main" id="{C4B1813A-E2E1-430C-7693-77DEDD4CB123}"/>
              </a:ext>
            </a:extLst>
          </p:cNvPr>
          <p:cNvPicPr>
            <a:picLocks noChangeAspect="1"/>
          </p:cNvPicPr>
          <p:nvPr/>
        </p:nvPicPr>
        <p:blipFill>
          <a:blip r:embed="rId13"/>
          <a:stretch>
            <a:fillRect/>
          </a:stretch>
        </p:blipFill>
        <p:spPr>
          <a:xfrm>
            <a:off x="7400423" y="5397056"/>
            <a:ext cx="1156031" cy="612335"/>
          </a:xfrm>
          <a:prstGeom prst="rect">
            <a:avLst/>
          </a:prstGeom>
        </p:spPr>
      </p:pic>
      <p:pic>
        <p:nvPicPr>
          <p:cNvPr id="12" name="Image 11" descr="Une image contenant logo, symbole, Bleu électrique, Police&#10;&#10;Description générée automatiquement">
            <a:extLst>
              <a:ext uri="{FF2B5EF4-FFF2-40B4-BE49-F238E27FC236}">
                <a16:creationId xmlns:a16="http://schemas.microsoft.com/office/drawing/2014/main" id="{460F5D86-106D-4101-75A7-9F327A66C6D2}"/>
              </a:ext>
            </a:extLst>
          </p:cNvPr>
          <p:cNvPicPr>
            <a:picLocks noChangeAspect="1"/>
          </p:cNvPicPr>
          <p:nvPr/>
        </p:nvPicPr>
        <p:blipFill>
          <a:blip r:embed="rId14"/>
          <a:stretch>
            <a:fillRect/>
          </a:stretch>
        </p:blipFill>
        <p:spPr>
          <a:xfrm>
            <a:off x="10229479" y="4348037"/>
            <a:ext cx="1009480" cy="1009478"/>
          </a:xfrm>
          <a:prstGeom prst="rect">
            <a:avLst/>
          </a:prstGeom>
        </p:spPr>
      </p:pic>
      <p:pic>
        <p:nvPicPr>
          <p:cNvPr id="19" name="Image 18" descr="Une image contenant Police, logo, Graphique, blanc&#10;&#10;Description générée automatiquement">
            <a:extLst>
              <a:ext uri="{FF2B5EF4-FFF2-40B4-BE49-F238E27FC236}">
                <a16:creationId xmlns:a16="http://schemas.microsoft.com/office/drawing/2014/main" id="{5E0D4F5E-C10D-BB06-30F3-D7A2712FB84B}"/>
              </a:ext>
            </a:extLst>
          </p:cNvPr>
          <p:cNvPicPr>
            <a:picLocks noChangeAspect="1"/>
          </p:cNvPicPr>
          <p:nvPr/>
        </p:nvPicPr>
        <p:blipFill>
          <a:blip r:embed="rId15"/>
          <a:stretch>
            <a:fillRect/>
          </a:stretch>
        </p:blipFill>
        <p:spPr>
          <a:xfrm>
            <a:off x="9853557" y="5247472"/>
            <a:ext cx="1339997" cy="891707"/>
          </a:xfrm>
          <a:prstGeom prst="rect">
            <a:avLst/>
          </a:prstGeom>
        </p:spPr>
      </p:pic>
      <p:pic>
        <p:nvPicPr>
          <p:cNvPr id="4" name="Image 3" descr="Une image contenant Rectangle, capture d’écran, Caractère coloré, carré">
            <a:extLst>
              <a:ext uri="{FF2B5EF4-FFF2-40B4-BE49-F238E27FC236}">
                <a16:creationId xmlns:a16="http://schemas.microsoft.com/office/drawing/2014/main" id="{F5F1BA02-67AB-94E7-9D08-68D487700278}"/>
              </a:ext>
            </a:extLst>
          </p:cNvPr>
          <p:cNvPicPr>
            <a:picLocks noChangeAspect="1"/>
          </p:cNvPicPr>
          <p:nvPr/>
        </p:nvPicPr>
        <p:blipFill>
          <a:blip r:embed="rId16"/>
          <a:stretch>
            <a:fillRect/>
          </a:stretch>
        </p:blipFill>
        <p:spPr>
          <a:xfrm>
            <a:off x="-12979" y="-15910"/>
            <a:ext cx="5022724" cy="892014"/>
          </a:xfrm>
          <a:prstGeom prst="rect">
            <a:avLst/>
          </a:prstGeom>
        </p:spPr>
      </p:pic>
    </p:spTree>
    <p:extLst>
      <p:ext uri="{BB962C8B-B14F-4D97-AF65-F5344CB8AC3E}">
        <p14:creationId xmlns:p14="http://schemas.microsoft.com/office/powerpoint/2010/main" val="2548558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par>
                          <p:cTn id="70" fill="hold">
                            <p:stCondLst>
                              <p:cond delay="2500"/>
                            </p:stCondLst>
                            <p:childTnLst>
                              <p:par>
                                <p:cTn id="71" presetID="10" presetClass="entr" presetSubtype="0" fill="hold" nodeType="after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par>
                          <p:cTn id="74" fill="hold">
                            <p:stCondLst>
                              <p:cond delay="30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5</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803699" cy="369332"/>
          </a:xfrm>
          <a:prstGeom prst="rect">
            <a:avLst/>
          </a:prstGeom>
          <a:noFill/>
        </p:spPr>
        <p:txBody>
          <a:bodyPr wrap="none" rtlCol="0">
            <a:spAutoFit/>
          </a:bodyPr>
          <a:lstStyle/>
          <a:p>
            <a:r>
              <a:rPr lang="fr-FR" dirty="0">
                <a:solidFill>
                  <a:srgbClr val="368C83"/>
                </a:solidFill>
                <a:latin typeface="Montserrat Medium" pitchFamily="2" charset="77"/>
              </a:rPr>
              <a:t>Arborescence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7169274" y="0"/>
            <a:ext cx="5022725" cy="894458"/>
          </a:xfrm>
          <a:prstGeom prst="rect">
            <a:avLst/>
          </a:prstGeom>
        </p:spPr>
      </p:pic>
      <p:pic>
        <p:nvPicPr>
          <p:cNvPr id="5" name="Image 4" descr="Une image contenant texte, diagramme, capture d’écran, Police&#10;&#10;Description générée automatiquement">
            <a:extLst>
              <a:ext uri="{FF2B5EF4-FFF2-40B4-BE49-F238E27FC236}">
                <a16:creationId xmlns:a16="http://schemas.microsoft.com/office/drawing/2014/main" id="{F1F8CA5F-9E34-5170-10BC-3CDA844D74A7}"/>
              </a:ext>
            </a:extLst>
          </p:cNvPr>
          <p:cNvPicPr>
            <a:picLocks noChangeAspect="1"/>
          </p:cNvPicPr>
          <p:nvPr/>
        </p:nvPicPr>
        <p:blipFill>
          <a:blip r:embed="rId5"/>
          <a:stretch>
            <a:fillRect/>
          </a:stretch>
        </p:blipFill>
        <p:spPr>
          <a:xfrm>
            <a:off x="-1" y="2220419"/>
            <a:ext cx="12192001" cy="3171977"/>
          </a:xfrm>
          <a:prstGeom prst="rect">
            <a:avLst/>
          </a:prstGeom>
        </p:spPr>
      </p:pic>
      <p:pic>
        <p:nvPicPr>
          <p:cNvPr id="4" name="Image 3">
            <a:extLst>
              <a:ext uri="{FF2B5EF4-FFF2-40B4-BE49-F238E27FC236}">
                <a16:creationId xmlns:a16="http://schemas.microsoft.com/office/drawing/2014/main" id="{F5C85C2D-E2EE-0403-29DF-5D3979BE6B33}"/>
              </a:ext>
            </a:extLst>
          </p:cNvPr>
          <p:cNvPicPr>
            <a:picLocks noChangeAspect="1"/>
          </p:cNvPicPr>
          <p:nvPr/>
        </p:nvPicPr>
        <p:blipFill>
          <a:blip r:embed="rId6"/>
          <a:stretch>
            <a:fillRect/>
          </a:stretch>
        </p:blipFill>
        <p:spPr>
          <a:xfrm>
            <a:off x="11219304" y="258250"/>
            <a:ext cx="701799" cy="5263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8121164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6</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092513" cy="369332"/>
          </a:xfrm>
          <a:prstGeom prst="rect">
            <a:avLst/>
          </a:prstGeom>
          <a:noFill/>
        </p:spPr>
        <p:txBody>
          <a:bodyPr wrap="none" rtlCol="0">
            <a:spAutoFit/>
          </a:bodyPr>
          <a:lstStyle/>
          <a:p>
            <a:r>
              <a:rPr lang="fr-FR" dirty="0">
                <a:solidFill>
                  <a:srgbClr val="368C83"/>
                </a:solidFill>
                <a:latin typeface="Montserrat Medium" pitchFamily="2" charset="77"/>
              </a:rPr>
              <a:t>Maquettage / Wireframe</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5022724" cy="892014"/>
          </a:xfrm>
          <a:prstGeom prst="rect">
            <a:avLst/>
          </a:prstGeom>
        </p:spPr>
      </p:pic>
      <p:sp>
        <p:nvSpPr>
          <p:cNvPr id="12" name="ZoneTexte 11">
            <a:extLst>
              <a:ext uri="{FF2B5EF4-FFF2-40B4-BE49-F238E27FC236}">
                <a16:creationId xmlns:a16="http://schemas.microsoft.com/office/drawing/2014/main" id="{35780031-D025-075C-ADDD-7BE89C1095B5}"/>
              </a:ext>
            </a:extLst>
          </p:cNvPr>
          <p:cNvSpPr txBox="1"/>
          <p:nvPr/>
        </p:nvSpPr>
        <p:spPr>
          <a:xfrm>
            <a:off x="2110091" y="5512011"/>
            <a:ext cx="2108579" cy="369332"/>
          </a:xfrm>
          <a:prstGeom prst="rect">
            <a:avLst/>
          </a:prstGeom>
          <a:noFill/>
        </p:spPr>
        <p:txBody>
          <a:bodyPr wrap="square">
            <a:spAutoFit/>
          </a:bodyPr>
          <a:lstStyle/>
          <a:p>
            <a:r>
              <a:rPr lang="fr-FR" dirty="0">
                <a:hlinkClick r:id="rId5"/>
              </a:rPr>
              <a:t>Version Smartphone</a:t>
            </a:r>
            <a:endParaRPr lang="fr-FR" dirty="0"/>
          </a:p>
        </p:txBody>
      </p:sp>
      <p:sp>
        <p:nvSpPr>
          <p:cNvPr id="14" name="ZoneTexte 13">
            <a:extLst>
              <a:ext uri="{FF2B5EF4-FFF2-40B4-BE49-F238E27FC236}">
                <a16:creationId xmlns:a16="http://schemas.microsoft.com/office/drawing/2014/main" id="{1411851B-39FF-9E73-EDA5-3BD672C2B61E}"/>
              </a:ext>
            </a:extLst>
          </p:cNvPr>
          <p:cNvSpPr txBox="1"/>
          <p:nvPr/>
        </p:nvSpPr>
        <p:spPr>
          <a:xfrm>
            <a:off x="7944899" y="5512011"/>
            <a:ext cx="1704697" cy="369332"/>
          </a:xfrm>
          <a:prstGeom prst="rect">
            <a:avLst/>
          </a:prstGeom>
          <a:noFill/>
        </p:spPr>
        <p:txBody>
          <a:bodyPr wrap="none" rtlCol="0">
            <a:spAutoFit/>
          </a:bodyPr>
          <a:lstStyle/>
          <a:p>
            <a:r>
              <a:rPr lang="fr-FR" dirty="0">
                <a:hlinkClick r:id="rId6"/>
              </a:rPr>
              <a:t>Version Desktop</a:t>
            </a:r>
            <a:endParaRPr lang="fr-FR" dirty="0"/>
          </a:p>
        </p:txBody>
      </p:sp>
      <p:pic>
        <p:nvPicPr>
          <p:cNvPr id="28" name="Image 27" descr="Une image contenant texte, capture d’écran, Téléphone mobile, Appareil mobile&#10;&#10;Description générée automatiquement">
            <a:extLst>
              <a:ext uri="{FF2B5EF4-FFF2-40B4-BE49-F238E27FC236}">
                <a16:creationId xmlns:a16="http://schemas.microsoft.com/office/drawing/2014/main" id="{8D96514D-696D-EFE5-B27D-4DEE715C0863}"/>
              </a:ext>
            </a:extLst>
          </p:cNvPr>
          <p:cNvPicPr>
            <a:picLocks noChangeAspect="1"/>
          </p:cNvPicPr>
          <p:nvPr/>
        </p:nvPicPr>
        <p:blipFill>
          <a:blip r:embed="rId7"/>
          <a:stretch>
            <a:fillRect/>
          </a:stretch>
        </p:blipFill>
        <p:spPr>
          <a:xfrm>
            <a:off x="2192190" y="1415762"/>
            <a:ext cx="2108579" cy="3880115"/>
          </a:xfrm>
          <a:prstGeom prst="rect">
            <a:avLst/>
          </a:prstGeom>
          <a:ln>
            <a:noFill/>
          </a:ln>
          <a:effectLst>
            <a:outerShdw blurRad="292100" dist="139700" dir="2700000" algn="tl" rotWithShape="0">
              <a:srgbClr val="333333">
                <a:alpha val="65000"/>
              </a:srgbClr>
            </a:outerShdw>
          </a:effectLst>
        </p:spPr>
      </p:pic>
      <p:pic>
        <p:nvPicPr>
          <p:cNvPr id="30" name="Image 29" descr="Une image contenant texte, capture d’écran, conception&#10;&#10;Description générée automatiquement">
            <a:extLst>
              <a:ext uri="{FF2B5EF4-FFF2-40B4-BE49-F238E27FC236}">
                <a16:creationId xmlns:a16="http://schemas.microsoft.com/office/drawing/2014/main" id="{3F671D07-9D04-06B1-5A02-45137E2F28DB}"/>
              </a:ext>
            </a:extLst>
          </p:cNvPr>
          <p:cNvPicPr>
            <a:picLocks noChangeAspect="1"/>
          </p:cNvPicPr>
          <p:nvPr/>
        </p:nvPicPr>
        <p:blipFill>
          <a:blip r:embed="rId8"/>
          <a:stretch>
            <a:fillRect/>
          </a:stretch>
        </p:blipFill>
        <p:spPr>
          <a:xfrm>
            <a:off x="6496400" y="1595557"/>
            <a:ext cx="4601693" cy="3306450"/>
          </a:xfrm>
          <a:prstGeom prst="rect">
            <a:avLst/>
          </a:prstGeom>
          <a:ln>
            <a:noFill/>
          </a:ln>
          <a:effectLst>
            <a:outerShdw blurRad="292100" dist="139700" dir="2700000" algn="tl" rotWithShape="0">
              <a:srgbClr val="333333">
                <a:alpha val="65000"/>
              </a:srgbClr>
            </a:outerShdw>
          </a:effectLst>
        </p:spPr>
      </p:pic>
      <p:pic>
        <p:nvPicPr>
          <p:cNvPr id="5" name="Image 4">
            <a:extLst>
              <a:ext uri="{FF2B5EF4-FFF2-40B4-BE49-F238E27FC236}">
                <a16:creationId xmlns:a16="http://schemas.microsoft.com/office/drawing/2014/main" id="{FEB3ED35-D342-C8BA-E13D-BCC96D42C227}"/>
              </a:ext>
            </a:extLst>
          </p:cNvPr>
          <p:cNvPicPr>
            <a:picLocks noChangeAspect="1"/>
          </p:cNvPicPr>
          <p:nvPr/>
        </p:nvPicPr>
        <p:blipFill>
          <a:blip r:embed="rId9"/>
          <a:stretch>
            <a:fillRect/>
          </a:stretch>
        </p:blipFill>
        <p:spPr>
          <a:xfrm>
            <a:off x="328276" y="258250"/>
            <a:ext cx="701798" cy="5263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481454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7</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2787943" cy="369332"/>
          </a:xfrm>
          <a:prstGeom prst="rect">
            <a:avLst/>
          </a:prstGeom>
          <a:noFill/>
        </p:spPr>
        <p:txBody>
          <a:bodyPr wrap="none" rtlCol="0">
            <a:spAutoFit/>
          </a:bodyPr>
          <a:lstStyle/>
          <a:p>
            <a:r>
              <a:rPr lang="fr-FR" dirty="0">
                <a:solidFill>
                  <a:srgbClr val="368C83"/>
                </a:solidFill>
                <a:latin typeface="Montserrat Medium" pitchFamily="2" charset="77"/>
              </a:rPr>
              <a:t>Maquettage / </a:t>
            </a:r>
            <a:r>
              <a:rPr lang="fr-FR" dirty="0" err="1">
                <a:solidFill>
                  <a:srgbClr val="368C83"/>
                </a:solidFill>
                <a:latin typeface="Montserrat Medium" pitchFamily="2" charset="77"/>
              </a:rPr>
              <a:t>Mockup</a:t>
            </a:r>
            <a:endParaRPr lang="fr-FR" dirty="0">
              <a:solidFill>
                <a:srgbClr val="368C83"/>
              </a:solidFill>
              <a:latin typeface="Montserrat Medium" pitchFamily="2" charset="77"/>
            </a:endParaRP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7182256" y="0"/>
            <a:ext cx="5009743" cy="892146"/>
          </a:xfrm>
          <a:prstGeom prst="rect">
            <a:avLst/>
          </a:prstGeom>
        </p:spPr>
      </p:pic>
      <p:pic>
        <p:nvPicPr>
          <p:cNvPr id="4" name="Image 3" descr="Une image contenant capture d’écran, Téléphone mobile, texte, Appareil mobile&#10;&#10;Description générée automatiquement">
            <a:extLst>
              <a:ext uri="{FF2B5EF4-FFF2-40B4-BE49-F238E27FC236}">
                <a16:creationId xmlns:a16="http://schemas.microsoft.com/office/drawing/2014/main" id="{39FC2A3A-2B3D-86AB-DBFF-0AC0CB89133C}"/>
              </a:ext>
            </a:extLst>
          </p:cNvPr>
          <p:cNvPicPr>
            <a:picLocks noChangeAspect="1"/>
          </p:cNvPicPr>
          <p:nvPr/>
        </p:nvPicPr>
        <p:blipFill>
          <a:blip r:embed="rId5"/>
          <a:stretch>
            <a:fillRect/>
          </a:stretch>
        </p:blipFill>
        <p:spPr>
          <a:xfrm>
            <a:off x="2305260" y="1472725"/>
            <a:ext cx="1926317" cy="3803348"/>
          </a:xfrm>
          <a:prstGeom prst="rect">
            <a:avLst/>
          </a:prstGeom>
          <a:ln>
            <a:noFill/>
          </a:ln>
          <a:effectLst>
            <a:outerShdw blurRad="292100" dist="139700" dir="2700000" algn="tl" rotWithShape="0">
              <a:srgbClr val="333333">
                <a:alpha val="65000"/>
              </a:srgbClr>
            </a:outerShdw>
          </a:effectLst>
        </p:spPr>
      </p:pic>
      <p:pic>
        <p:nvPicPr>
          <p:cNvPr id="5" name="Image 4" descr="Une image contenant capture d’écran, texte, conception&#10;&#10;Description générée automatiquement">
            <a:extLst>
              <a:ext uri="{FF2B5EF4-FFF2-40B4-BE49-F238E27FC236}">
                <a16:creationId xmlns:a16="http://schemas.microsoft.com/office/drawing/2014/main" id="{340313CF-3A00-61CB-56C4-AE1F71A262D7}"/>
              </a:ext>
            </a:extLst>
          </p:cNvPr>
          <p:cNvPicPr>
            <a:picLocks noChangeAspect="1"/>
          </p:cNvPicPr>
          <p:nvPr/>
        </p:nvPicPr>
        <p:blipFill>
          <a:blip r:embed="rId6"/>
          <a:stretch>
            <a:fillRect/>
          </a:stretch>
        </p:blipFill>
        <p:spPr>
          <a:xfrm>
            <a:off x="6441809" y="1595557"/>
            <a:ext cx="4691762" cy="3306450"/>
          </a:xfrm>
          <a:prstGeom prst="rect">
            <a:avLst/>
          </a:prstGeom>
          <a:ln>
            <a:noFill/>
          </a:ln>
          <a:effectLst>
            <a:outerShdw blurRad="292100" dist="139700" dir="2700000" algn="tl" rotWithShape="0">
              <a:srgbClr val="333333">
                <a:alpha val="65000"/>
              </a:srgbClr>
            </a:outerShdw>
          </a:effectLst>
        </p:spPr>
      </p:pic>
      <p:sp>
        <p:nvSpPr>
          <p:cNvPr id="7" name="ZoneTexte 6">
            <a:extLst>
              <a:ext uri="{FF2B5EF4-FFF2-40B4-BE49-F238E27FC236}">
                <a16:creationId xmlns:a16="http://schemas.microsoft.com/office/drawing/2014/main" id="{4A836225-82BC-9FC8-5C45-59EC7B6A534A}"/>
              </a:ext>
            </a:extLst>
          </p:cNvPr>
          <p:cNvSpPr txBox="1"/>
          <p:nvPr/>
        </p:nvSpPr>
        <p:spPr>
          <a:xfrm>
            <a:off x="2108258" y="5502084"/>
            <a:ext cx="2096023" cy="369332"/>
          </a:xfrm>
          <a:prstGeom prst="rect">
            <a:avLst/>
          </a:prstGeom>
          <a:noFill/>
        </p:spPr>
        <p:txBody>
          <a:bodyPr wrap="none" rtlCol="0">
            <a:spAutoFit/>
          </a:bodyPr>
          <a:lstStyle/>
          <a:p>
            <a:r>
              <a:rPr lang="fr-FR" dirty="0">
                <a:hlinkClick r:id="rId7"/>
              </a:rPr>
              <a:t>Version Smartphone</a:t>
            </a:r>
            <a:endParaRPr lang="fr-FR" dirty="0"/>
          </a:p>
        </p:txBody>
      </p:sp>
      <p:sp>
        <p:nvSpPr>
          <p:cNvPr id="8" name="ZoneTexte 7">
            <a:extLst>
              <a:ext uri="{FF2B5EF4-FFF2-40B4-BE49-F238E27FC236}">
                <a16:creationId xmlns:a16="http://schemas.microsoft.com/office/drawing/2014/main" id="{2336B12C-B1EB-1BEF-89A8-6B7852307384}"/>
              </a:ext>
            </a:extLst>
          </p:cNvPr>
          <p:cNvSpPr txBox="1"/>
          <p:nvPr/>
        </p:nvSpPr>
        <p:spPr>
          <a:xfrm>
            <a:off x="7935675" y="5504962"/>
            <a:ext cx="1704697" cy="369332"/>
          </a:xfrm>
          <a:prstGeom prst="rect">
            <a:avLst/>
          </a:prstGeom>
          <a:noFill/>
        </p:spPr>
        <p:txBody>
          <a:bodyPr wrap="none" rtlCol="0">
            <a:spAutoFit/>
          </a:bodyPr>
          <a:lstStyle/>
          <a:p>
            <a:r>
              <a:rPr lang="fr-FR" dirty="0">
                <a:hlinkClick r:id="rId8"/>
              </a:rPr>
              <a:t>Version Desktop</a:t>
            </a:r>
            <a:endParaRPr lang="fr-FR" dirty="0"/>
          </a:p>
        </p:txBody>
      </p:sp>
      <p:pic>
        <p:nvPicPr>
          <p:cNvPr id="9" name="Image 8">
            <a:extLst>
              <a:ext uri="{FF2B5EF4-FFF2-40B4-BE49-F238E27FC236}">
                <a16:creationId xmlns:a16="http://schemas.microsoft.com/office/drawing/2014/main" id="{CB2B69F9-A79B-2AF8-9506-694620478239}"/>
              </a:ext>
            </a:extLst>
          </p:cNvPr>
          <p:cNvPicPr>
            <a:picLocks noChangeAspect="1"/>
          </p:cNvPicPr>
          <p:nvPr/>
        </p:nvPicPr>
        <p:blipFill>
          <a:blip r:embed="rId9"/>
          <a:stretch>
            <a:fillRect/>
          </a:stretch>
        </p:blipFill>
        <p:spPr>
          <a:xfrm>
            <a:off x="11221118" y="258250"/>
            <a:ext cx="699985" cy="5249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031376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8</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182008" cy="369332"/>
          </a:xfrm>
          <a:prstGeom prst="rect">
            <a:avLst/>
          </a:prstGeom>
          <a:noFill/>
        </p:spPr>
        <p:txBody>
          <a:bodyPr wrap="none" rtlCol="0">
            <a:spAutoFit/>
          </a:bodyPr>
          <a:lstStyle/>
          <a:p>
            <a:r>
              <a:rPr lang="fr-FR" dirty="0">
                <a:solidFill>
                  <a:srgbClr val="368C83"/>
                </a:solidFill>
                <a:latin typeface="Montserrat Medium" pitchFamily="2" charset="77"/>
              </a:rPr>
              <a:t>Mise en situation</a:t>
            </a:r>
          </a:p>
        </p:txBody>
      </p:sp>
      <p:pic>
        <p:nvPicPr>
          <p:cNvPr id="5" name="Image 4" descr="Une image contenant texte&#10;&#10;Description générée automatiquement">
            <a:extLst>
              <a:ext uri="{FF2B5EF4-FFF2-40B4-BE49-F238E27FC236}">
                <a16:creationId xmlns:a16="http://schemas.microsoft.com/office/drawing/2014/main" id="{81687D26-1F68-B745-B057-43591AA45650}"/>
              </a:ext>
            </a:extLst>
          </p:cNvPr>
          <p:cNvPicPr>
            <a:picLocks noChangeAspect="1"/>
          </p:cNvPicPr>
          <p:nvPr/>
        </p:nvPicPr>
        <p:blipFill>
          <a:blip r:embed="rId4"/>
          <a:stretch>
            <a:fillRect/>
          </a:stretch>
        </p:blipFill>
        <p:spPr>
          <a:xfrm>
            <a:off x="2209800" y="1364434"/>
            <a:ext cx="7772400" cy="5285232"/>
          </a:xfrm>
          <a:prstGeom prst="rect">
            <a:avLst/>
          </a:prstGeom>
          <a:ln>
            <a:noFill/>
          </a:ln>
          <a:effectLst>
            <a:outerShdw blurRad="292100" dist="139700" dir="2700000" algn="tl" rotWithShape="0">
              <a:srgbClr val="333333">
                <a:alpha val="65000"/>
              </a:srgbClr>
            </a:outerShdw>
          </a:effectLst>
        </p:spPr>
      </p:pic>
      <p:pic>
        <p:nvPicPr>
          <p:cNvPr id="4" name="Image 3" descr="Une image contenant Rectangle, capture d’écran, Caractère coloré, carré">
            <a:extLst>
              <a:ext uri="{FF2B5EF4-FFF2-40B4-BE49-F238E27FC236}">
                <a16:creationId xmlns:a16="http://schemas.microsoft.com/office/drawing/2014/main" id="{2E60E679-2B1B-366E-AE6F-47F0E4ED6EA9}"/>
              </a:ext>
            </a:extLst>
          </p:cNvPr>
          <p:cNvPicPr>
            <a:picLocks noChangeAspect="1"/>
          </p:cNvPicPr>
          <p:nvPr/>
        </p:nvPicPr>
        <p:blipFill>
          <a:blip r:embed="rId5"/>
          <a:stretch>
            <a:fillRect/>
          </a:stretch>
        </p:blipFill>
        <p:spPr>
          <a:xfrm>
            <a:off x="-12979" y="-15910"/>
            <a:ext cx="5022724" cy="892014"/>
          </a:xfrm>
          <a:prstGeom prst="rect">
            <a:avLst/>
          </a:prstGeom>
        </p:spPr>
      </p:pic>
    </p:spTree>
    <p:extLst>
      <p:ext uri="{BB962C8B-B14F-4D97-AF65-F5344CB8AC3E}">
        <p14:creationId xmlns:p14="http://schemas.microsoft.com/office/powerpoint/2010/main" val="227172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9</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247457" cy="369332"/>
          </a:xfrm>
          <a:prstGeom prst="rect">
            <a:avLst/>
          </a:prstGeom>
          <a:noFill/>
        </p:spPr>
        <p:txBody>
          <a:bodyPr wrap="none" rtlCol="0">
            <a:spAutoFit/>
          </a:bodyPr>
          <a:lstStyle/>
          <a:p>
            <a:r>
              <a:rPr lang="fr-FR" dirty="0">
                <a:solidFill>
                  <a:srgbClr val="368C83"/>
                </a:solidFill>
                <a:latin typeface="Montserrat Medium" pitchFamily="2" charset="77"/>
              </a:rPr>
              <a:t>Use Case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7169274" y="0"/>
            <a:ext cx="5022725" cy="894458"/>
          </a:xfrm>
          <a:prstGeom prst="rect">
            <a:avLst/>
          </a:prstGeom>
        </p:spPr>
      </p:pic>
      <p:pic>
        <p:nvPicPr>
          <p:cNvPr id="7" name="Image 6">
            <a:extLst>
              <a:ext uri="{FF2B5EF4-FFF2-40B4-BE49-F238E27FC236}">
                <a16:creationId xmlns:a16="http://schemas.microsoft.com/office/drawing/2014/main" id="{F4F5A68A-602B-1A8C-7019-8A1A8C75324D}"/>
              </a:ext>
            </a:extLst>
          </p:cNvPr>
          <p:cNvPicPr>
            <a:picLocks noChangeAspect="1"/>
          </p:cNvPicPr>
          <p:nvPr/>
        </p:nvPicPr>
        <p:blipFill>
          <a:blip r:embed="rId5"/>
          <a:stretch>
            <a:fillRect/>
          </a:stretch>
        </p:blipFill>
        <p:spPr>
          <a:xfrm>
            <a:off x="10978050" y="151357"/>
            <a:ext cx="641762" cy="609674"/>
          </a:xfrm>
          <a:prstGeom prst="rect">
            <a:avLst/>
          </a:prstGeom>
          <a:ln>
            <a:noFill/>
          </a:ln>
          <a:effectLst>
            <a:outerShdw blurRad="292100" dist="139700" dir="2700000" algn="tl" rotWithShape="0">
              <a:srgbClr val="333333">
                <a:alpha val="65000"/>
              </a:srgbClr>
            </a:outerShdw>
          </a:effectLst>
        </p:spPr>
      </p:pic>
      <p:pic>
        <p:nvPicPr>
          <p:cNvPr id="5" name="Image 4" descr="Une image contenant texte, diagramme, capture d’écran, ligne">
            <a:extLst>
              <a:ext uri="{FF2B5EF4-FFF2-40B4-BE49-F238E27FC236}">
                <a16:creationId xmlns:a16="http://schemas.microsoft.com/office/drawing/2014/main" id="{7FC2E9B1-40E2-939D-6A4C-5AB34FAEA24A}"/>
              </a:ext>
            </a:extLst>
          </p:cNvPr>
          <p:cNvPicPr>
            <a:picLocks noChangeAspect="1"/>
          </p:cNvPicPr>
          <p:nvPr/>
        </p:nvPicPr>
        <p:blipFill>
          <a:blip r:embed="rId6"/>
          <a:stretch>
            <a:fillRect/>
          </a:stretch>
        </p:blipFill>
        <p:spPr>
          <a:xfrm>
            <a:off x="2967043" y="753064"/>
            <a:ext cx="5736862" cy="6104935"/>
          </a:xfrm>
          <a:prstGeom prst="rect">
            <a:avLst/>
          </a:prstGeom>
        </p:spPr>
      </p:pic>
    </p:spTree>
    <p:extLst>
      <p:ext uri="{BB962C8B-B14F-4D97-AF65-F5344CB8AC3E}">
        <p14:creationId xmlns:p14="http://schemas.microsoft.com/office/powerpoint/2010/main" val="3127083857"/>
      </p:ext>
    </p:extLst>
  </p:cSld>
  <p:clrMapOvr>
    <a:masterClrMapping/>
  </p:clrMapOvr>
  <p:transition spd="slow">
    <p:push dir="u"/>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2424</TotalTime>
  <Words>1383</Words>
  <Application>Microsoft Office PowerPoint</Application>
  <PresentationFormat>Grand écran</PresentationFormat>
  <Paragraphs>250</Paragraphs>
  <Slides>36</Slides>
  <Notes>31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36</vt:i4>
      </vt:variant>
    </vt:vector>
  </HeadingPairs>
  <TitlesOfParts>
    <vt:vector size="43" baseType="lpstr">
      <vt:lpstr>Aptos</vt:lpstr>
      <vt:lpstr>Arial</vt:lpstr>
      <vt:lpstr>Calibri</vt:lpstr>
      <vt:lpstr>Calibri Light</vt:lpstr>
      <vt:lpstr>Montserrat Medium</vt:lpstr>
      <vt:lpstr>Pacifico</vt:lpstr>
      <vt:lpstr>Thème Office</vt:lpstr>
      <vt:lpstr>Change ton climat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 ton climat</dc:title>
  <dc:creator>Christopher Chiarandini</dc:creator>
  <cp:lastModifiedBy>Christopher Chiarandini</cp:lastModifiedBy>
  <cp:revision>27</cp:revision>
  <dcterms:created xsi:type="dcterms:W3CDTF">2023-10-10T08:42:24Z</dcterms:created>
  <dcterms:modified xsi:type="dcterms:W3CDTF">2024-05-29T12:19:06Z</dcterms:modified>
</cp:coreProperties>
</file>